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65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3" r:id="rId8"/>
    <p:sldId id="264" r:id="rId9"/>
    <p:sldId id="265" r:id="rId10"/>
    <p:sldId id="261" r:id="rId11"/>
    <p:sldId id="266" r:id="rId12"/>
    <p:sldId id="267" r:id="rId13"/>
    <p:sldId id="356" r:id="rId14"/>
    <p:sldId id="360" r:id="rId15"/>
    <p:sldId id="268" r:id="rId16"/>
    <p:sldId id="358" r:id="rId17"/>
    <p:sldId id="269" r:id="rId18"/>
    <p:sldId id="357" r:id="rId19"/>
    <p:sldId id="270" r:id="rId20"/>
    <p:sldId id="271" r:id="rId21"/>
    <p:sldId id="272" r:id="rId22"/>
    <p:sldId id="273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C9C9"/>
    <a:srgbClr val="7CCBDC"/>
    <a:srgbClr val="EBEBEB"/>
    <a:srgbClr val="45B7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78"/>
    <p:restoredTop sz="95940"/>
  </p:normalViewPr>
  <p:slideViewPr>
    <p:cSldViewPr snapToGrid="0" snapToObjects="1">
      <p:cViewPr varScale="1">
        <p:scale>
          <a:sx n="66" d="100"/>
          <a:sy n="66" d="100"/>
        </p:scale>
        <p:origin x="444" y="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3C9C6-5260-1C48-B82A-BEEE0CB27A30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39456-7217-684F-A805-A1CBE042B8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207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39456-7217-684F-A805-A1CBE042B84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4272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39456-7217-684F-A805-A1CBE042B84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91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39456-7217-684F-A805-A1CBE042B84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7124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em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em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em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Une image contenant dessin, alimentation, lumière&#10;&#10;Description générée automatiquement">
            <a:extLst>
              <a:ext uri="{FF2B5EF4-FFF2-40B4-BE49-F238E27FC236}">
                <a16:creationId xmlns:a16="http://schemas.microsoft.com/office/drawing/2014/main" id="{E585EB65-6C7D-9841-B962-2D8D4A3B48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734" y="273609"/>
            <a:ext cx="2208740" cy="12605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6457D3-E2C1-A74F-BD83-AA7C381A57C3}"/>
              </a:ext>
            </a:extLst>
          </p:cNvPr>
          <p:cNvSpPr/>
          <p:nvPr/>
        </p:nvSpPr>
        <p:spPr>
          <a:xfrm>
            <a:off x="-69849" y="5694130"/>
            <a:ext cx="12347574" cy="1251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F2965DB-EDAD-4F07-B538-D87A28039920}"/>
              </a:ext>
            </a:extLst>
          </p:cNvPr>
          <p:cNvSpPr txBox="1"/>
          <p:nvPr/>
        </p:nvSpPr>
        <p:spPr>
          <a:xfrm>
            <a:off x="9408145" y="5694129"/>
            <a:ext cx="1406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  <a:cs typeface="Futura Medium" panose="020B0602020204020303"/>
              </a:rPr>
              <a:t>Supported by</a:t>
            </a:r>
          </a:p>
        </p:txBody>
      </p:sp>
      <p:pic>
        <p:nvPicPr>
          <p:cNvPr id="11" name="Image 10" descr="Une image contenant alimentation, dessin&#10;&#10;Description générée automatiquement">
            <a:extLst>
              <a:ext uri="{FF2B5EF4-FFF2-40B4-BE49-F238E27FC236}">
                <a16:creationId xmlns:a16="http://schemas.microsoft.com/office/drawing/2014/main" id="{4BA56FC7-3182-8244-83C0-A97C75A231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653" y="5975349"/>
            <a:ext cx="1029432" cy="86774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D32C6AD-50DF-054B-90C4-6996ADE5BF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6038" y="6102553"/>
            <a:ext cx="733699" cy="733699"/>
          </a:xfrm>
          <a:prstGeom prst="rect">
            <a:avLst/>
          </a:prstGeom>
        </p:spPr>
      </p:pic>
      <p:pic>
        <p:nvPicPr>
          <p:cNvPr id="20" name="Image 19" descr="Une image contenant pièce, signe, gens&#10;&#10;Description générée automatiquement">
            <a:extLst>
              <a:ext uri="{FF2B5EF4-FFF2-40B4-BE49-F238E27FC236}">
                <a16:creationId xmlns:a16="http://schemas.microsoft.com/office/drawing/2014/main" id="{E310AA08-495F-5745-BC26-43C655F7E76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31" y="5989243"/>
            <a:ext cx="879255" cy="879255"/>
          </a:xfrm>
          <a:prstGeom prst="rect">
            <a:avLst/>
          </a:prstGeom>
        </p:spPr>
      </p:pic>
      <p:pic>
        <p:nvPicPr>
          <p:cNvPr id="22" name="Image 21" descr="Une image contenant signe&#10;&#10;Description générée automatiquement">
            <a:extLst>
              <a:ext uri="{FF2B5EF4-FFF2-40B4-BE49-F238E27FC236}">
                <a16:creationId xmlns:a16="http://schemas.microsoft.com/office/drawing/2014/main" id="{863D9B2B-8391-4E4C-A5CC-C7F669D212C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2505" y="6102553"/>
            <a:ext cx="733700" cy="7337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699504E-37DA-9C48-B417-DCAC8EA02B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2841" y="6014283"/>
            <a:ext cx="879256" cy="87925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82D28E8-312A-453A-B80B-9BBE83417DFC}"/>
              </a:ext>
            </a:extLst>
          </p:cNvPr>
          <p:cNvSpPr txBox="1"/>
          <p:nvPr/>
        </p:nvSpPr>
        <p:spPr>
          <a:xfrm>
            <a:off x="1769771" y="5694131"/>
            <a:ext cx="1406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  <a:cs typeface="Futura Medium" panose="020B0602020204020303"/>
              </a:rPr>
              <a:t>Hosted by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3BD7F25-E35C-4F5B-96E7-BDDEADDE9BE9}"/>
              </a:ext>
            </a:extLst>
          </p:cNvPr>
          <p:cNvSpPr txBox="1"/>
          <p:nvPr/>
        </p:nvSpPr>
        <p:spPr>
          <a:xfrm>
            <a:off x="531286" y="5694131"/>
            <a:ext cx="1406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002060"/>
                </a:solidFill>
                <a:cs typeface="Futura Medium" panose="020B0602020204020303"/>
              </a:rPr>
              <a:t>Organized</a:t>
            </a:r>
            <a:r>
              <a:rPr lang="fr-FR" sz="1600" b="1" dirty="0">
                <a:solidFill>
                  <a:srgbClr val="002060"/>
                </a:solidFill>
                <a:cs typeface="Futura Medium" panose="020B0602020204020303"/>
              </a:rPr>
              <a:t> by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9DC445D-A3BA-514F-9E3C-E3DD2DDD47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849" y="5537450"/>
            <a:ext cx="12347574" cy="53913"/>
          </a:xfrm>
          <a:prstGeom prst="rect">
            <a:avLst/>
          </a:prstGeom>
        </p:spPr>
      </p:pic>
      <p:sp>
        <p:nvSpPr>
          <p:cNvPr id="21" name="ZoneTexte 23">
            <a:extLst>
              <a:ext uri="{FF2B5EF4-FFF2-40B4-BE49-F238E27FC236}">
                <a16:creationId xmlns:a16="http://schemas.microsoft.com/office/drawing/2014/main" id="{B3B8DCDF-A073-4E7D-8140-45A564E34439}"/>
              </a:ext>
            </a:extLst>
          </p:cNvPr>
          <p:cNvSpPr txBox="1"/>
          <p:nvPr/>
        </p:nvSpPr>
        <p:spPr>
          <a:xfrm>
            <a:off x="4901143" y="6488001"/>
            <a:ext cx="2304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200" baseline="0" dirty="0">
                <a:solidFill>
                  <a:srgbClr val="002060"/>
                </a:solidFill>
                <a:cs typeface="Futura Medium" panose="020B0602020204020303"/>
              </a:rPr>
              <a:t>www.iac2022.org</a:t>
            </a:r>
          </a:p>
        </p:txBody>
      </p:sp>
      <p:pic>
        <p:nvPicPr>
          <p:cNvPr id="9" name="Grafik 8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F54D15B-B5CD-48B7-BC38-AB80C1BA39F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51" y="232041"/>
            <a:ext cx="2208740" cy="130207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E543531-E830-4BFF-8887-667EE25F5AD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139"/>
          <a:stretch/>
        </p:blipFill>
        <p:spPr>
          <a:xfrm>
            <a:off x="657400" y="4339830"/>
            <a:ext cx="496449" cy="4940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64367F8-E2B2-45C9-B657-69AAA2BF32A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976" y="4267976"/>
            <a:ext cx="628450" cy="611113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9B5B37C-77F3-49D6-ACB3-9354FCF9FFD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054"/>
          <a:stretch/>
        </p:blipFill>
        <p:spPr>
          <a:xfrm>
            <a:off x="1846661" y="4330547"/>
            <a:ext cx="513097" cy="492100"/>
          </a:xfrm>
          <a:prstGeom prst="rect">
            <a:avLst/>
          </a:prstGeom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18EC74A2-97D7-4A8B-9834-59ED8F4B6487}"/>
              </a:ext>
            </a:extLst>
          </p:cNvPr>
          <p:cNvSpPr txBox="1">
            <a:spLocks/>
          </p:cNvSpPr>
          <p:nvPr/>
        </p:nvSpPr>
        <p:spPr>
          <a:xfrm>
            <a:off x="587272" y="2456434"/>
            <a:ext cx="6374637" cy="19451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r>
              <a:rPr lang="en-US" sz="2400" b="0" dirty="0">
                <a:latin typeface="Futura Std Medium" panose="020B0502020204020303" pitchFamily="34" charset="0"/>
                <a:cs typeface="Futura Medium" panose="020B0602020204020303"/>
              </a:rPr>
              <a:t>VISIT OUR WEBSITE</a:t>
            </a:r>
            <a:br>
              <a:rPr lang="en-US" sz="2400" b="0" dirty="0">
                <a:latin typeface="Futura Std Medium" panose="020B0502020204020303" pitchFamily="34" charset="0"/>
                <a:cs typeface="Futura Medium" panose="020B0602020204020303"/>
              </a:rPr>
            </a:br>
            <a:r>
              <a:rPr lang="en-US" sz="2400" b="0" dirty="0">
                <a:latin typeface="Futura Std Medium" panose="020B0502020204020303" pitchFamily="34" charset="0"/>
                <a:cs typeface="Futura Medium" panose="020B0602020204020303"/>
              </a:rPr>
              <a:t>www.iac2022.org </a:t>
            </a:r>
          </a:p>
          <a:p>
            <a:endParaRPr lang="en-US" sz="2400" b="0" dirty="0">
              <a:latin typeface="Futura Std Medium" panose="020B0502020204020303" pitchFamily="34" charset="0"/>
              <a:cs typeface="Futura Medium" panose="020B0602020204020303"/>
            </a:endParaRPr>
          </a:p>
          <a:p>
            <a:r>
              <a:rPr lang="en-US" sz="2400" b="0" dirty="0">
                <a:latin typeface="Futura Std Medium" panose="020B0502020204020303" pitchFamily="34" charset="0"/>
                <a:cs typeface="Futura Medium" panose="020B0602020204020303"/>
              </a:rPr>
              <a:t>FOLLOW US ON SOCIAL MEDIA</a:t>
            </a:r>
            <a:br>
              <a:rPr lang="en-US" sz="2400" b="0" dirty="0">
                <a:latin typeface="Futura Std Medium" panose="020B0502020204020303" pitchFamily="34" charset="0"/>
                <a:cs typeface="Futura Medium" panose="020B0602020204020303"/>
              </a:rPr>
            </a:br>
            <a:r>
              <a:rPr lang="en-US" sz="2400" b="0" dirty="0">
                <a:latin typeface="Futura Std Medium" panose="020B0502020204020303" pitchFamily="34" charset="0"/>
                <a:cs typeface="Futura Medium" panose="020B0602020204020303"/>
              </a:rPr>
              <a:t>#IAC2022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35B519-8878-42F2-BE73-E733AD5DEC9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020" y="1636882"/>
            <a:ext cx="2373874" cy="341697"/>
          </a:xfrm>
          <a:prstGeom prst="rect">
            <a:avLst/>
          </a:prstGeom>
        </p:spPr>
      </p:pic>
      <p:pic>
        <p:nvPicPr>
          <p:cNvPr id="26" name="Image 25" descr="Une image contenant dessin, alimentation, lumière&#10;&#10;Description générée automatiquement">
            <a:extLst>
              <a:ext uri="{FF2B5EF4-FFF2-40B4-BE49-F238E27FC236}">
                <a16:creationId xmlns:a16="http://schemas.microsoft.com/office/drawing/2014/main" id="{9607BB8E-6BC6-9144-ACAF-9159F50C0B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734" y="273609"/>
            <a:ext cx="2208740" cy="126050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99FF2E9-A0D4-DF41-B5D5-72DAF08B63ED}"/>
              </a:ext>
            </a:extLst>
          </p:cNvPr>
          <p:cNvSpPr/>
          <p:nvPr userDrawn="1"/>
        </p:nvSpPr>
        <p:spPr>
          <a:xfrm>
            <a:off x="-69849" y="5694130"/>
            <a:ext cx="12347574" cy="1251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CE9D631-AB35-5142-9962-677F77D3BCDC}"/>
              </a:ext>
            </a:extLst>
          </p:cNvPr>
          <p:cNvSpPr txBox="1"/>
          <p:nvPr userDrawn="1"/>
        </p:nvSpPr>
        <p:spPr>
          <a:xfrm>
            <a:off x="9408145" y="5694129"/>
            <a:ext cx="1406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  <a:cs typeface="Futura Medium" panose="020B0602020204020303"/>
              </a:rPr>
              <a:t>Supported by</a:t>
            </a:r>
          </a:p>
        </p:txBody>
      </p:sp>
      <p:pic>
        <p:nvPicPr>
          <p:cNvPr id="30" name="Image 29" descr="Une image contenant alimentation, dessin&#10;&#10;Description générée automatiquement">
            <a:extLst>
              <a:ext uri="{FF2B5EF4-FFF2-40B4-BE49-F238E27FC236}">
                <a16:creationId xmlns:a16="http://schemas.microsoft.com/office/drawing/2014/main" id="{40857977-87CA-794A-857C-453592ED79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653" y="5975349"/>
            <a:ext cx="1029432" cy="867749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EA9B54E-91C1-EE46-A062-BDC5A8816B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6038" y="6102553"/>
            <a:ext cx="733699" cy="733699"/>
          </a:xfrm>
          <a:prstGeom prst="rect">
            <a:avLst/>
          </a:prstGeom>
        </p:spPr>
      </p:pic>
      <p:pic>
        <p:nvPicPr>
          <p:cNvPr id="33" name="Image 32" descr="Une image contenant pièce, signe, gens&#10;&#10;Description générée automatiquement">
            <a:extLst>
              <a:ext uri="{FF2B5EF4-FFF2-40B4-BE49-F238E27FC236}">
                <a16:creationId xmlns:a16="http://schemas.microsoft.com/office/drawing/2014/main" id="{B91F42BD-EE71-A349-A7CF-21D5E9DD324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31" y="5989243"/>
            <a:ext cx="879255" cy="879255"/>
          </a:xfrm>
          <a:prstGeom prst="rect">
            <a:avLst/>
          </a:prstGeom>
        </p:spPr>
      </p:pic>
      <p:pic>
        <p:nvPicPr>
          <p:cNvPr id="34" name="Image 33" descr="Une image contenant signe&#10;&#10;Description générée automatiquement">
            <a:extLst>
              <a:ext uri="{FF2B5EF4-FFF2-40B4-BE49-F238E27FC236}">
                <a16:creationId xmlns:a16="http://schemas.microsoft.com/office/drawing/2014/main" id="{79346CC0-C1BA-F44E-BCC1-CC6A5D365AA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2505" y="6102553"/>
            <a:ext cx="733700" cy="7337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D1D1B57-3EEB-9B4E-90CF-67B5FC12169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2841" y="6014283"/>
            <a:ext cx="879256" cy="879256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AD121301-E744-784F-BC7D-8D4290B4F0DE}"/>
              </a:ext>
            </a:extLst>
          </p:cNvPr>
          <p:cNvSpPr txBox="1"/>
          <p:nvPr userDrawn="1"/>
        </p:nvSpPr>
        <p:spPr>
          <a:xfrm>
            <a:off x="1769771" y="5694131"/>
            <a:ext cx="1406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  <a:cs typeface="Futura Medium" panose="020B0602020204020303"/>
              </a:rPr>
              <a:t>Hosted by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53FE3277-4327-3A48-9E11-E9FEC59553B2}"/>
              </a:ext>
            </a:extLst>
          </p:cNvPr>
          <p:cNvSpPr txBox="1"/>
          <p:nvPr userDrawn="1"/>
        </p:nvSpPr>
        <p:spPr>
          <a:xfrm>
            <a:off x="531286" y="5694131"/>
            <a:ext cx="1406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002060"/>
                </a:solidFill>
                <a:cs typeface="Futura Medium" panose="020B0602020204020303"/>
              </a:rPr>
              <a:t>Organized</a:t>
            </a:r>
            <a:r>
              <a:rPr lang="fr-FR" sz="1600" b="1" dirty="0">
                <a:solidFill>
                  <a:srgbClr val="002060"/>
                </a:solidFill>
                <a:cs typeface="Futura Medium" panose="020B0602020204020303"/>
              </a:rPr>
              <a:t> by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B494B562-8FE4-AD43-8E8E-8AD013434E1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69849" y="5537450"/>
            <a:ext cx="12347574" cy="53913"/>
          </a:xfrm>
          <a:prstGeom prst="rect">
            <a:avLst/>
          </a:prstGeom>
        </p:spPr>
      </p:pic>
      <p:sp>
        <p:nvSpPr>
          <p:cNvPr id="39" name="ZoneTexte 23">
            <a:extLst>
              <a:ext uri="{FF2B5EF4-FFF2-40B4-BE49-F238E27FC236}">
                <a16:creationId xmlns:a16="http://schemas.microsoft.com/office/drawing/2014/main" id="{9B775CED-6DC1-BD4C-8AA0-3B21C3C56C77}"/>
              </a:ext>
            </a:extLst>
          </p:cNvPr>
          <p:cNvSpPr txBox="1"/>
          <p:nvPr userDrawn="1"/>
        </p:nvSpPr>
        <p:spPr>
          <a:xfrm>
            <a:off x="4901143" y="6488001"/>
            <a:ext cx="2304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200" baseline="0" dirty="0">
                <a:solidFill>
                  <a:srgbClr val="002060"/>
                </a:solidFill>
                <a:cs typeface="Futura Medium" panose="020B0602020204020303"/>
              </a:rPr>
              <a:t>www.iac2022.org</a:t>
            </a:r>
          </a:p>
        </p:txBody>
      </p:sp>
      <p:pic>
        <p:nvPicPr>
          <p:cNvPr id="40" name="Grafik 8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9C43A9D-4D2C-BB43-B5E3-ACC0BCDA468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51" y="232041"/>
            <a:ext cx="2208740" cy="1302074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60947D82-DB17-0B4E-A670-9C1206D822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139"/>
          <a:stretch/>
        </p:blipFill>
        <p:spPr>
          <a:xfrm>
            <a:off x="657400" y="4339830"/>
            <a:ext cx="496449" cy="494041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ECBE1112-6535-6B4A-9A8C-11F6072A077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976" y="4267976"/>
            <a:ext cx="628450" cy="611113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B44B333F-A8AF-B645-B668-3624901B8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054"/>
          <a:stretch/>
        </p:blipFill>
        <p:spPr>
          <a:xfrm>
            <a:off x="1846661" y="4330547"/>
            <a:ext cx="513097" cy="492100"/>
          </a:xfrm>
          <a:prstGeom prst="rect">
            <a:avLst/>
          </a:prstGeom>
        </p:spPr>
      </p:pic>
      <p:sp>
        <p:nvSpPr>
          <p:cNvPr id="44" name="Titre 1">
            <a:extLst>
              <a:ext uri="{FF2B5EF4-FFF2-40B4-BE49-F238E27FC236}">
                <a16:creationId xmlns:a16="http://schemas.microsoft.com/office/drawing/2014/main" id="{5E75FCF7-DA12-714A-895F-38D12D21B66B}"/>
              </a:ext>
            </a:extLst>
          </p:cNvPr>
          <p:cNvSpPr txBox="1">
            <a:spLocks/>
          </p:cNvSpPr>
          <p:nvPr userDrawn="1"/>
        </p:nvSpPr>
        <p:spPr>
          <a:xfrm>
            <a:off x="587272" y="2456434"/>
            <a:ext cx="6374637" cy="19451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r>
              <a:rPr lang="en-US" sz="2400" b="0" dirty="0">
                <a:latin typeface="Futura Std Medium" panose="020B0502020204020303" pitchFamily="34" charset="0"/>
                <a:cs typeface="Futura Medium" panose="020B0602020204020303"/>
              </a:rPr>
              <a:t>VISIT OUR WEBSITE</a:t>
            </a:r>
            <a:br>
              <a:rPr lang="en-US" sz="2400" b="0" dirty="0">
                <a:latin typeface="Futura Std Medium" panose="020B0502020204020303" pitchFamily="34" charset="0"/>
                <a:cs typeface="Futura Medium" panose="020B0602020204020303"/>
              </a:rPr>
            </a:br>
            <a:r>
              <a:rPr lang="en-US" sz="2400" b="0" dirty="0">
                <a:latin typeface="Futura Std Medium" panose="020B0502020204020303" pitchFamily="34" charset="0"/>
                <a:cs typeface="Futura Medium" panose="020B0602020204020303"/>
              </a:rPr>
              <a:t>www.iac2022.org </a:t>
            </a:r>
          </a:p>
          <a:p>
            <a:endParaRPr lang="en-US" sz="2400" b="0" dirty="0">
              <a:latin typeface="Futura Std Medium" panose="020B0502020204020303" pitchFamily="34" charset="0"/>
              <a:cs typeface="Futura Medium" panose="020B0602020204020303"/>
            </a:endParaRPr>
          </a:p>
          <a:p>
            <a:r>
              <a:rPr lang="en-US" sz="2400" b="0" dirty="0">
                <a:latin typeface="Futura Std Medium" panose="020B0502020204020303" pitchFamily="34" charset="0"/>
                <a:cs typeface="Futura Medium" panose="020B0602020204020303"/>
              </a:rPr>
              <a:t>FOLLOW US ON SOCIAL MEDIA</a:t>
            </a:r>
            <a:br>
              <a:rPr lang="en-US" sz="2400" b="0" dirty="0">
                <a:latin typeface="Futura Std Medium" panose="020B0502020204020303" pitchFamily="34" charset="0"/>
                <a:cs typeface="Futura Medium" panose="020B0602020204020303"/>
              </a:rPr>
            </a:br>
            <a:r>
              <a:rPr lang="en-US" sz="2400" b="0" dirty="0">
                <a:latin typeface="Futura Std Medium" panose="020B0502020204020303" pitchFamily="34" charset="0"/>
                <a:cs typeface="Futura Medium" panose="020B0602020204020303"/>
              </a:rPr>
              <a:t>#IAC2022 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4481853B-2512-5C40-A8B2-E0BDA9545D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020" y="1636882"/>
            <a:ext cx="2373874" cy="34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0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A9CF37-85BB-D349-B9BD-67A1E6E3F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77C93-E18E-B54C-A162-4D53CBCE3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17A41-860D-9C40-9FB7-1ACFEB7A1EB4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85DF971-D2CD-404C-B851-9EA8AB48C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1EF9C6B-7CC0-AF40-AAEE-E1AF7FC6E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932A-CA34-034D-8CE7-FADBBE861F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6053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BE4DDD0-0182-0347-86A4-27F8E324C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17A41-860D-9C40-9FB7-1ACFEB7A1EB4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F140BEB-69C5-C84F-9008-5670E0FF6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B0E431-CD2B-2445-9B50-B494C921B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932A-CA34-034D-8CE7-FADBBE861F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8871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1310A5-69A9-D54E-A32B-0B46B721F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BA5892-C6EC-9240-B732-3350A5501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EB1DD8F-00D9-2946-AFFB-E353840C9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675F2F7-C638-1F46-94B4-042633A33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17A41-860D-9C40-9FB7-1ACFEB7A1EB4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85AD4B-80BC-F84F-8C36-A29DF47E4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B55B185-26CC-6446-84A1-9CC64F63F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932A-CA34-034D-8CE7-FADBBE861F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101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570098-DC60-5545-943A-1691C87B1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33884A9-6E1D-1144-89A4-29CFC0B74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74C11A6-EC56-A14F-95A8-665E2EC46A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70A7FD-1BDD-3C48-AF98-DAB9F278D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17A41-860D-9C40-9FB7-1ACFEB7A1EB4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983A865-DF06-E44C-BAE1-11404A16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72B5A9-538A-0442-9025-A83A7525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932A-CA34-034D-8CE7-FADBBE861F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6104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E97D5D-0691-0D48-A9AE-14A9C1B24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8741F00-380F-AD40-87BF-C08AB12B4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45AA06-CB27-DF4B-9A9D-BB723CB8F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17A41-860D-9C40-9FB7-1ACFEB7A1EB4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E74E13-8B54-454E-9C02-FEA577CAC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27069C-985B-714D-B179-CF08BAA08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932A-CA34-034D-8CE7-FADBBE861F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8268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748A70F-E3DF-5B4A-B8EF-0CA954E151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E677CAB-47AB-084D-849A-141D86C30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566073-6274-604B-8E21-D0E646BB8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17A41-860D-9C40-9FB7-1ACFEB7A1EB4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B54338-7945-E442-9D52-B74CDC41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9DF7E9-1314-6C4C-989F-B68EE148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932A-CA34-034D-8CE7-FADBBE861F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6693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 descr="Une image contenant dessin, alimentation, lumière&#10;&#10;Description générée automatiquement">
            <a:extLst>
              <a:ext uri="{FF2B5EF4-FFF2-40B4-BE49-F238E27FC236}">
                <a16:creationId xmlns:a16="http://schemas.microsoft.com/office/drawing/2014/main" id="{9607BB8E-6BC6-9144-ACAF-9159F50C0B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734" y="273609"/>
            <a:ext cx="2208740" cy="126050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99FF2E9-A0D4-DF41-B5D5-72DAF08B63ED}"/>
              </a:ext>
            </a:extLst>
          </p:cNvPr>
          <p:cNvSpPr/>
          <p:nvPr userDrawn="1"/>
        </p:nvSpPr>
        <p:spPr>
          <a:xfrm>
            <a:off x="-69849" y="5694130"/>
            <a:ext cx="12347574" cy="1251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CE9D631-AB35-5142-9962-677F77D3BCDC}"/>
              </a:ext>
            </a:extLst>
          </p:cNvPr>
          <p:cNvSpPr txBox="1"/>
          <p:nvPr userDrawn="1"/>
        </p:nvSpPr>
        <p:spPr>
          <a:xfrm>
            <a:off x="9408145" y="5694129"/>
            <a:ext cx="1406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  <a:cs typeface="Futura Medium" panose="020B0602020204020303"/>
              </a:rPr>
              <a:t>Supported by</a:t>
            </a:r>
          </a:p>
        </p:txBody>
      </p:sp>
      <p:pic>
        <p:nvPicPr>
          <p:cNvPr id="30" name="Image 29" descr="Une image contenant alimentation, dessin&#10;&#10;Description générée automatiquement">
            <a:extLst>
              <a:ext uri="{FF2B5EF4-FFF2-40B4-BE49-F238E27FC236}">
                <a16:creationId xmlns:a16="http://schemas.microsoft.com/office/drawing/2014/main" id="{40857977-87CA-794A-857C-453592ED79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653" y="5975349"/>
            <a:ext cx="1029432" cy="867749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EA9B54E-91C1-EE46-A062-BDC5A8816B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6038" y="6102553"/>
            <a:ext cx="733699" cy="733699"/>
          </a:xfrm>
          <a:prstGeom prst="rect">
            <a:avLst/>
          </a:prstGeom>
        </p:spPr>
      </p:pic>
      <p:pic>
        <p:nvPicPr>
          <p:cNvPr id="33" name="Image 32" descr="Une image contenant pièce, signe, gens&#10;&#10;Description générée automatiquement">
            <a:extLst>
              <a:ext uri="{FF2B5EF4-FFF2-40B4-BE49-F238E27FC236}">
                <a16:creationId xmlns:a16="http://schemas.microsoft.com/office/drawing/2014/main" id="{B91F42BD-EE71-A349-A7CF-21D5E9DD324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31" y="5989243"/>
            <a:ext cx="879255" cy="879255"/>
          </a:xfrm>
          <a:prstGeom prst="rect">
            <a:avLst/>
          </a:prstGeom>
        </p:spPr>
      </p:pic>
      <p:pic>
        <p:nvPicPr>
          <p:cNvPr id="34" name="Image 33" descr="Une image contenant signe&#10;&#10;Description générée automatiquement">
            <a:extLst>
              <a:ext uri="{FF2B5EF4-FFF2-40B4-BE49-F238E27FC236}">
                <a16:creationId xmlns:a16="http://schemas.microsoft.com/office/drawing/2014/main" id="{79346CC0-C1BA-F44E-BCC1-CC6A5D365AA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2505" y="6102553"/>
            <a:ext cx="733700" cy="7337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D1D1B57-3EEB-9B4E-90CF-67B5FC12169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2841" y="6014283"/>
            <a:ext cx="879256" cy="879256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AD121301-E744-784F-BC7D-8D4290B4F0DE}"/>
              </a:ext>
            </a:extLst>
          </p:cNvPr>
          <p:cNvSpPr txBox="1"/>
          <p:nvPr userDrawn="1"/>
        </p:nvSpPr>
        <p:spPr>
          <a:xfrm>
            <a:off x="1769771" y="5694131"/>
            <a:ext cx="1406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  <a:cs typeface="Futura Medium" panose="020B0602020204020303"/>
              </a:rPr>
              <a:t>Hosted by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53FE3277-4327-3A48-9E11-E9FEC59553B2}"/>
              </a:ext>
            </a:extLst>
          </p:cNvPr>
          <p:cNvSpPr txBox="1"/>
          <p:nvPr userDrawn="1"/>
        </p:nvSpPr>
        <p:spPr>
          <a:xfrm>
            <a:off x="531286" y="5694131"/>
            <a:ext cx="1406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002060"/>
                </a:solidFill>
                <a:cs typeface="Futura Medium" panose="020B0602020204020303"/>
              </a:rPr>
              <a:t>Organized</a:t>
            </a:r>
            <a:r>
              <a:rPr lang="fr-FR" sz="1600" b="1" dirty="0">
                <a:solidFill>
                  <a:srgbClr val="002060"/>
                </a:solidFill>
                <a:cs typeface="Futura Medium" panose="020B0602020204020303"/>
              </a:rPr>
              <a:t> by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B494B562-8FE4-AD43-8E8E-8AD013434E1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69849" y="5537450"/>
            <a:ext cx="12347574" cy="53913"/>
          </a:xfrm>
          <a:prstGeom prst="rect">
            <a:avLst/>
          </a:prstGeom>
        </p:spPr>
      </p:pic>
      <p:sp>
        <p:nvSpPr>
          <p:cNvPr id="39" name="ZoneTexte 23">
            <a:extLst>
              <a:ext uri="{FF2B5EF4-FFF2-40B4-BE49-F238E27FC236}">
                <a16:creationId xmlns:a16="http://schemas.microsoft.com/office/drawing/2014/main" id="{9B775CED-6DC1-BD4C-8AA0-3B21C3C56C77}"/>
              </a:ext>
            </a:extLst>
          </p:cNvPr>
          <p:cNvSpPr txBox="1"/>
          <p:nvPr userDrawn="1"/>
        </p:nvSpPr>
        <p:spPr>
          <a:xfrm>
            <a:off x="4901143" y="6488001"/>
            <a:ext cx="2304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200" baseline="0" dirty="0">
                <a:solidFill>
                  <a:srgbClr val="002060"/>
                </a:solidFill>
                <a:cs typeface="Futura Medium" panose="020B0602020204020303"/>
              </a:rPr>
              <a:t>www.iac2022.org</a:t>
            </a:r>
          </a:p>
        </p:txBody>
      </p:sp>
      <p:pic>
        <p:nvPicPr>
          <p:cNvPr id="40" name="Grafik 8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9C43A9D-4D2C-BB43-B5E3-ACC0BCDA468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51" y="232041"/>
            <a:ext cx="2208740" cy="1302074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60947D82-DB17-0B4E-A670-9C1206D822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139"/>
          <a:stretch/>
        </p:blipFill>
        <p:spPr>
          <a:xfrm>
            <a:off x="657400" y="4339830"/>
            <a:ext cx="496449" cy="494041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ECBE1112-6535-6B4A-9A8C-11F6072A077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976" y="4267976"/>
            <a:ext cx="628450" cy="611113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B44B333F-A8AF-B645-B668-3624901B8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054"/>
          <a:stretch/>
        </p:blipFill>
        <p:spPr>
          <a:xfrm>
            <a:off x="1846661" y="4330547"/>
            <a:ext cx="513097" cy="492100"/>
          </a:xfrm>
          <a:prstGeom prst="rect">
            <a:avLst/>
          </a:prstGeom>
        </p:spPr>
      </p:pic>
      <p:sp>
        <p:nvSpPr>
          <p:cNvPr id="44" name="Titre 1">
            <a:extLst>
              <a:ext uri="{FF2B5EF4-FFF2-40B4-BE49-F238E27FC236}">
                <a16:creationId xmlns:a16="http://schemas.microsoft.com/office/drawing/2014/main" id="{5E75FCF7-DA12-714A-895F-38D12D21B66B}"/>
              </a:ext>
            </a:extLst>
          </p:cNvPr>
          <p:cNvSpPr txBox="1">
            <a:spLocks/>
          </p:cNvSpPr>
          <p:nvPr userDrawn="1"/>
        </p:nvSpPr>
        <p:spPr>
          <a:xfrm>
            <a:off x="587272" y="2456434"/>
            <a:ext cx="6374637" cy="19451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r>
              <a:rPr lang="en-US" sz="2400" b="0" dirty="0">
                <a:latin typeface="Futura Std Medium" panose="020B0502020204020303" pitchFamily="34" charset="0"/>
                <a:cs typeface="Futura Medium" panose="020B0602020204020303"/>
              </a:rPr>
              <a:t>VISIT OUR WEBSITE</a:t>
            </a:r>
            <a:br>
              <a:rPr lang="en-US" sz="2400" b="0" dirty="0">
                <a:latin typeface="Futura Std Medium" panose="020B0502020204020303" pitchFamily="34" charset="0"/>
                <a:cs typeface="Futura Medium" panose="020B0602020204020303"/>
              </a:rPr>
            </a:br>
            <a:r>
              <a:rPr lang="en-US" sz="2400" b="0" dirty="0">
                <a:latin typeface="Futura Std Medium" panose="020B0502020204020303" pitchFamily="34" charset="0"/>
                <a:cs typeface="Futura Medium" panose="020B0602020204020303"/>
              </a:rPr>
              <a:t>www.iac2022.org </a:t>
            </a:r>
          </a:p>
          <a:p>
            <a:endParaRPr lang="en-US" sz="2400" b="0" dirty="0">
              <a:latin typeface="Futura Std Medium" panose="020B0502020204020303" pitchFamily="34" charset="0"/>
              <a:cs typeface="Futura Medium" panose="020B0602020204020303"/>
            </a:endParaRPr>
          </a:p>
          <a:p>
            <a:r>
              <a:rPr lang="en-US" sz="2400" b="0" dirty="0">
                <a:latin typeface="Futura Std Medium" panose="020B0502020204020303" pitchFamily="34" charset="0"/>
                <a:cs typeface="Futura Medium" panose="020B0602020204020303"/>
              </a:rPr>
              <a:t>FOLLOW US ON SOCIAL MEDIA</a:t>
            </a:r>
            <a:br>
              <a:rPr lang="en-US" sz="2400" b="0" dirty="0">
                <a:latin typeface="Futura Std Medium" panose="020B0502020204020303" pitchFamily="34" charset="0"/>
                <a:cs typeface="Futura Medium" panose="020B0602020204020303"/>
              </a:rPr>
            </a:br>
            <a:r>
              <a:rPr lang="en-US" sz="2400" b="0" dirty="0">
                <a:latin typeface="Futura Std Medium" panose="020B0502020204020303" pitchFamily="34" charset="0"/>
                <a:cs typeface="Futura Medium" panose="020B0602020204020303"/>
              </a:rPr>
              <a:t>#IAC2022 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4481853B-2512-5C40-A8B2-E0BDA9545D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020" y="1636882"/>
            <a:ext cx="2373874" cy="34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02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88B922-276E-9449-98E1-904B6940F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FAE4025-59AF-964E-B3EC-664AB3EDDB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C0C010-C17A-5B41-ADD6-B64DBAA35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4D25-200A-B046-8F74-EA712CC5BBB9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8D913E-2A96-E346-A007-DA2746157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D2C00C-E2C6-4142-948D-2EA593D29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C6B45-1E98-A94C-A670-5D7FA7293E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136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82950E-F9D0-614F-98AE-69B29F115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245761-8EA9-2047-9832-9AA19E706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5F9A23-D9D7-4448-8A52-2F1500DD1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4D25-200A-B046-8F74-EA712CC5BBB9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ACBB89-6CB0-5A4D-AA64-5E7AF69A9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119038-9D1E-0142-9800-4021B7841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C6B45-1E98-A94C-A670-5D7FA7293E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32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Une image contenant dessin, alimentation, lumière&#10;&#10;Description générée automatiquement">
            <a:extLst>
              <a:ext uri="{FF2B5EF4-FFF2-40B4-BE49-F238E27FC236}">
                <a16:creationId xmlns:a16="http://schemas.microsoft.com/office/drawing/2014/main" id="{E585EB65-6C7D-9841-B962-2D8D4A3B48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734" y="273609"/>
            <a:ext cx="2208740" cy="12605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6457D3-E2C1-A74F-BD83-AA7C381A57C3}"/>
              </a:ext>
            </a:extLst>
          </p:cNvPr>
          <p:cNvSpPr/>
          <p:nvPr userDrawn="1"/>
        </p:nvSpPr>
        <p:spPr>
          <a:xfrm>
            <a:off x="-69849" y="5694130"/>
            <a:ext cx="12347574" cy="1251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F2965DB-EDAD-4F07-B538-D87A28039920}"/>
              </a:ext>
            </a:extLst>
          </p:cNvPr>
          <p:cNvSpPr txBox="1"/>
          <p:nvPr userDrawn="1"/>
        </p:nvSpPr>
        <p:spPr>
          <a:xfrm>
            <a:off x="9408145" y="5694129"/>
            <a:ext cx="1406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  <a:cs typeface="Futura Medium" panose="020B0602020204020303"/>
              </a:rPr>
              <a:t>Supported by</a:t>
            </a:r>
          </a:p>
        </p:txBody>
      </p:sp>
      <p:pic>
        <p:nvPicPr>
          <p:cNvPr id="11" name="Image 10" descr="Une image contenant alimentation, dessin&#10;&#10;Description générée automatiquement">
            <a:extLst>
              <a:ext uri="{FF2B5EF4-FFF2-40B4-BE49-F238E27FC236}">
                <a16:creationId xmlns:a16="http://schemas.microsoft.com/office/drawing/2014/main" id="{4BA56FC7-3182-8244-83C0-A97C75A231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653" y="5975349"/>
            <a:ext cx="1029432" cy="86774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D32C6AD-50DF-054B-90C4-6996ADE5BF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6038" y="6102553"/>
            <a:ext cx="733699" cy="733699"/>
          </a:xfrm>
          <a:prstGeom prst="rect">
            <a:avLst/>
          </a:prstGeom>
        </p:spPr>
      </p:pic>
      <p:pic>
        <p:nvPicPr>
          <p:cNvPr id="20" name="Image 19" descr="Une image contenant pièce, signe, gens&#10;&#10;Description générée automatiquement">
            <a:extLst>
              <a:ext uri="{FF2B5EF4-FFF2-40B4-BE49-F238E27FC236}">
                <a16:creationId xmlns:a16="http://schemas.microsoft.com/office/drawing/2014/main" id="{E310AA08-495F-5745-BC26-43C655F7E76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31" y="5989243"/>
            <a:ext cx="879255" cy="879255"/>
          </a:xfrm>
          <a:prstGeom prst="rect">
            <a:avLst/>
          </a:prstGeom>
        </p:spPr>
      </p:pic>
      <p:pic>
        <p:nvPicPr>
          <p:cNvPr id="22" name="Image 21" descr="Une image contenant signe&#10;&#10;Description générée automatiquement">
            <a:extLst>
              <a:ext uri="{FF2B5EF4-FFF2-40B4-BE49-F238E27FC236}">
                <a16:creationId xmlns:a16="http://schemas.microsoft.com/office/drawing/2014/main" id="{863D9B2B-8391-4E4C-A5CC-C7F669D212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2505" y="6102553"/>
            <a:ext cx="733700" cy="7337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699504E-37DA-9C48-B417-DCAC8EA02BC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2841" y="6014283"/>
            <a:ext cx="879256" cy="87925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82D28E8-312A-453A-B80B-9BBE83417DFC}"/>
              </a:ext>
            </a:extLst>
          </p:cNvPr>
          <p:cNvSpPr txBox="1"/>
          <p:nvPr userDrawn="1"/>
        </p:nvSpPr>
        <p:spPr>
          <a:xfrm>
            <a:off x="1769771" y="5694131"/>
            <a:ext cx="1406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  <a:cs typeface="Futura Medium" panose="020B0602020204020303"/>
              </a:rPr>
              <a:t>Hosted by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3BD7F25-E35C-4F5B-96E7-BDDEADDE9BE9}"/>
              </a:ext>
            </a:extLst>
          </p:cNvPr>
          <p:cNvSpPr txBox="1"/>
          <p:nvPr userDrawn="1"/>
        </p:nvSpPr>
        <p:spPr>
          <a:xfrm>
            <a:off x="531286" y="5694131"/>
            <a:ext cx="1406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002060"/>
                </a:solidFill>
                <a:cs typeface="Futura Medium" panose="020B0602020204020303"/>
              </a:rPr>
              <a:t>Organized</a:t>
            </a:r>
            <a:r>
              <a:rPr lang="fr-FR" sz="1600" b="1" dirty="0">
                <a:solidFill>
                  <a:srgbClr val="002060"/>
                </a:solidFill>
                <a:cs typeface="Futura Medium" panose="020B0602020204020303"/>
              </a:rPr>
              <a:t> by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9DC445D-A3BA-514F-9E3C-E3DD2DDD471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69849" y="5537450"/>
            <a:ext cx="12347574" cy="53913"/>
          </a:xfrm>
          <a:prstGeom prst="rect">
            <a:avLst/>
          </a:prstGeom>
        </p:spPr>
      </p:pic>
      <p:sp>
        <p:nvSpPr>
          <p:cNvPr id="21" name="ZoneTexte 23">
            <a:extLst>
              <a:ext uri="{FF2B5EF4-FFF2-40B4-BE49-F238E27FC236}">
                <a16:creationId xmlns:a16="http://schemas.microsoft.com/office/drawing/2014/main" id="{B3B8DCDF-A073-4E7D-8140-45A564E34439}"/>
              </a:ext>
            </a:extLst>
          </p:cNvPr>
          <p:cNvSpPr txBox="1"/>
          <p:nvPr userDrawn="1"/>
        </p:nvSpPr>
        <p:spPr>
          <a:xfrm>
            <a:off x="4901143" y="6488001"/>
            <a:ext cx="2304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spc="200" baseline="0" dirty="0">
                <a:solidFill>
                  <a:srgbClr val="002060"/>
                </a:solidFill>
                <a:cs typeface="Futura Medium" panose="020B0602020204020303"/>
              </a:rPr>
              <a:t>www.iac2022.org</a:t>
            </a:r>
          </a:p>
        </p:txBody>
      </p:sp>
      <p:pic>
        <p:nvPicPr>
          <p:cNvPr id="9" name="Grafik 8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F54D15B-B5CD-48B7-BC38-AB80C1BA39F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51" y="232041"/>
            <a:ext cx="2208740" cy="130207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E543531-E830-4BFF-8887-667EE25F5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139"/>
          <a:stretch/>
        </p:blipFill>
        <p:spPr>
          <a:xfrm>
            <a:off x="657400" y="4339830"/>
            <a:ext cx="496449" cy="4940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64367F8-E2B2-45C9-B657-69AAA2BF32A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976" y="4267976"/>
            <a:ext cx="628450" cy="611113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9B5B37C-77F3-49D6-ACB3-9354FCF9FF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054"/>
          <a:stretch/>
        </p:blipFill>
        <p:spPr>
          <a:xfrm>
            <a:off x="1846661" y="4330547"/>
            <a:ext cx="513097" cy="492100"/>
          </a:xfrm>
          <a:prstGeom prst="rect">
            <a:avLst/>
          </a:prstGeom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18EC74A2-97D7-4A8B-9834-59ED8F4B6487}"/>
              </a:ext>
            </a:extLst>
          </p:cNvPr>
          <p:cNvSpPr txBox="1">
            <a:spLocks/>
          </p:cNvSpPr>
          <p:nvPr userDrawn="1"/>
        </p:nvSpPr>
        <p:spPr>
          <a:xfrm>
            <a:off x="587272" y="2456434"/>
            <a:ext cx="6374637" cy="19451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r>
              <a:rPr lang="en-US" sz="2400" b="0" dirty="0">
                <a:latin typeface="Futura Std Medium" panose="020B0502020204020303" pitchFamily="34" charset="0"/>
                <a:cs typeface="Futura Medium" panose="020B0602020204020303"/>
              </a:rPr>
              <a:t>VISIT OUR WEBSITE</a:t>
            </a:r>
            <a:br>
              <a:rPr lang="en-US" sz="2400" b="0" dirty="0">
                <a:latin typeface="Futura Std Medium" panose="020B0502020204020303" pitchFamily="34" charset="0"/>
                <a:cs typeface="Futura Medium" panose="020B0602020204020303"/>
              </a:rPr>
            </a:br>
            <a:r>
              <a:rPr lang="en-US" sz="2400" b="0" dirty="0">
                <a:latin typeface="Futura Std Medium" panose="020B0502020204020303" pitchFamily="34" charset="0"/>
                <a:cs typeface="Futura Medium" panose="020B0602020204020303"/>
              </a:rPr>
              <a:t>www.iac2022.org </a:t>
            </a:r>
          </a:p>
          <a:p>
            <a:endParaRPr lang="en-US" sz="2400" b="0" dirty="0">
              <a:latin typeface="Futura Std Medium" panose="020B0502020204020303" pitchFamily="34" charset="0"/>
              <a:cs typeface="Futura Medium" panose="020B0602020204020303"/>
            </a:endParaRPr>
          </a:p>
          <a:p>
            <a:r>
              <a:rPr lang="en-US" sz="2400" b="0" dirty="0">
                <a:latin typeface="Futura Std Medium" panose="020B0502020204020303" pitchFamily="34" charset="0"/>
                <a:cs typeface="Futura Medium" panose="020B0602020204020303"/>
              </a:rPr>
              <a:t>FOLLOW US ON SOCIAL MEDIA</a:t>
            </a:r>
            <a:br>
              <a:rPr lang="en-US" sz="2400" b="0" dirty="0">
                <a:latin typeface="Futura Std Medium" panose="020B0502020204020303" pitchFamily="34" charset="0"/>
                <a:cs typeface="Futura Medium" panose="020B0602020204020303"/>
              </a:rPr>
            </a:br>
            <a:r>
              <a:rPr lang="en-US" sz="2400" b="0" dirty="0">
                <a:latin typeface="Futura Std Medium" panose="020B0502020204020303" pitchFamily="34" charset="0"/>
                <a:cs typeface="Futura Medium" panose="020B0602020204020303"/>
              </a:rPr>
              <a:t>#IAC2022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35B519-8878-42F2-BE73-E733AD5DE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020" y="1636882"/>
            <a:ext cx="2373874" cy="34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62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33050E-7C04-1C4C-82D5-4984F96C1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6AFF923-B9DF-9742-873B-18860F832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744566-7E1F-114D-8F77-D249945EC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4D25-200A-B046-8F74-EA712CC5BBB9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BA8EDB-056C-3440-800F-6393845ED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EC8D4E-BACC-8845-8EFB-6DE462C0D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C6B45-1E98-A94C-A670-5D7FA7293E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81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213730-6F91-B94A-B2CA-6707A98B7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7CE257-C95C-9E48-93B6-BAF0C307D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E1403B-5483-B54B-AE8D-98AAE6506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4D25-200A-B046-8F74-EA712CC5BBB9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4A5D39-C67A-7547-922A-6BAC5303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B7020E-D9D9-264F-A5D1-00503F72B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C6B45-1E98-A94C-A670-5D7FA7293E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1572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6D60E9-A564-5946-AA2B-861A87FD1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C3DF683-374C-A24B-A471-DAF2DC039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196019-ED46-D64D-83E7-BC962BF68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17A41-860D-9C40-9FB7-1ACFEB7A1EB4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121D4B-7A3E-7F40-A63E-2BCCAFB40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BE8AAF-E86C-C54D-AC6F-6F192677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932A-CA34-034D-8CE7-FADBBE861F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810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3F5BA8-E004-3741-9CC0-4B37E0EBE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C1FEF3-8815-8D42-85E3-276779B5B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B7C4A7F-C449-BF4F-AEBA-71B9A0F6CA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F217F88-6CB1-D44A-B7BD-8339FF5A0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17A41-860D-9C40-9FB7-1ACFEB7A1EB4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4F02C9-C180-F940-A7F4-88C96DDD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CAA0FE-70C7-684B-B793-1A6DCA6FD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932A-CA34-034D-8CE7-FADBBE861F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1408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21B4E-17F0-104E-9C79-5C37135B1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C3984A1-BF9A-C843-8EE0-FDB888D41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A2A0C1-BA24-B442-9A76-EA2AA67DB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96AC281-95BB-B441-BA5E-16738C946E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57A3713-5823-454C-95CB-A04096AB66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4A59622-B39E-6B41-A190-97A4AEC85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17A41-860D-9C40-9FB7-1ACFEB7A1EB4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301C890-186E-0349-8838-CE3169F1F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1B69008-0C5F-2F4F-B7E6-DC0EEC810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932A-CA34-034D-8CE7-FADBBE861F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7489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ciel, étoile&#10;&#10;Description générée automatiquement">
            <a:extLst>
              <a:ext uri="{FF2B5EF4-FFF2-40B4-BE49-F238E27FC236}">
                <a16:creationId xmlns:a16="http://schemas.microsoft.com/office/drawing/2014/main" id="{99D505FA-26A5-4A3D-B908-9DAAE5D8D3B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1" y="-19879"/>
            <a:ext cx="1235392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1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904D42A-0B21-224F-8362-D662D8D66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9FD1EA-9794-3040-B0A9-F0FBD98BB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663806-5C8D-F24E-A0F1-5093009D1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17A41-860D-9C40-9FB7-1ACFEB7A1EB4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07D280-872C-A847-B449-B34B8B7C79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E90759-0AF5-594C-B7AC-E8E797EF0D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1932A-CA34-034D-8CE7-FADBBE861F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551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5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4.jpeg"/><Relationship Id="rId7" Type="http://schemas.openxmlformats.org/officeDocument/2006/relationships/image" Target="../media/image37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5.png"/><Relationship Id="rId7" Type="http://schemas.openxmlformats.org/officeDocument/2006/relationships/image" Target="../media/image4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7.emf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5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AC 2021 - Exports Elements PPT1">
            <a:hlinkClick r:id="" action="ppaction://media"/>
            <a:extLst>
              <a:ext uri="{FF2B5EF4-FFF2-40B4-BE49-F238E27FC236}">
                <a16:creationId xmlns:a16="http://schemas.microsoft.com/office/drawing/2014/main" id="{9C3BD769-0B1E-3347-B49D-92C81F1EB4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E2EA91A-9649-8643-BC84-FEC096D580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4626130" y="-37026"/>
            <a:ext cx="7565870" cy="6932052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59BAD4E-AE45-F143-B8C1-BE9D0E665118}"/>
              </a:ext>
            </a:extLst>
          </p:cNvPr>
          <p:cNvCxnSpPr>
            <a:cxnSpLocks/>
          </p:cNvCxnSpPr>
          <p:nvPr/>
        </p:nvCxnSpPr>
        <p:spPr>
          <a:xfrm>
            <a:off x="4626128" y="-69289"/>
            <a:ext cx="4027" cy="6996578"/>
          </a:xfrm>
          <a:prstGeom prst="line">
            <a:avLst/>
          </a:prstGeom>
          <a:ln w="1079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0AEF849-FE09-3146-8347-97308D162F22}"/>
              </a:ext>
            </a:extLst>
          </p:cNvPr>
          <p:cNvSpPr txBox="1"/>
          <p:nvPr/>
        </p:nvSpPr>
        <p:spPr>
          <a:xfrm>
            <a:off x="5148301" y="1137424"/>
            <a:ext cx="66832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</a:t>
            </a:r>
            <a:r>
              <a:rPr lang="fr-FR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NFRARED </a:t>
            </a:r>
            <a:r>
              <a:rPr lang="fr-FR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</a:t>
            </a:r>
            <a:r>
              <a:rPr lang="fr-FR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TMOSPHERIC </a:t>
            </a:r>
            <a:r>
              <a:rPr lang="fr-FR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</a:t>
            </a:r>
            <a:r>
              <a:rPr lang="fr-FR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OUNDING </a:t>
            </a:r>
            <a:r>
              <a:rPr lang="fr-FR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</a:t>
            </a:r>
            <a:r>
              <a:rPr lang="fr-FR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NTERFEROMETER</a:t>
            </a:r>
          </a:p>
          <a:p>
            <a:r>
              <a:rPr lang="fr-FR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OF </a:t>
            </a:r>
            <a:r>
              <a:rPr lang="fr-FR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</a:t>
            </a:r>
            <a:r>
              <a:rPr lang="fr-FR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EW </a:t>
            </a:r>
            <a:r>
              <a:rPr lang="fr-FR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</a:t>
            </a:r>
            <a:r>
              <a:rPr lang="fr-FR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ENERATION PROGRAM: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4C1F0C3-7D3B-9A43-994A-A0F15008312B}"/>
              </a:ext>
            </a:extLst>
          </p:cNvPr>
          <p:cNvGrpSpPr/>
          <p:nvPr/>
        </p:nvGrpSpPr>
        <p:grpSpPr>
          <a:xfrm>
            <a:off x="5148301" y="3030583"/>
            <a:ext cx="6359759" cy="539931"/>
            <a:chOff x="5148301" y="3030583"/>
            <a:chExt cx="6359759" cy="53993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843856-3E41-B84F-B1CD-CE5FEF0FE6FB}"/>
                </a:ext>
              </a:extLst>
            </p:cNvPr>
            <p:cNvSpPr/>
            <p:nvPr/>
          </p:nvSpPr>
          <p:spPr>
            <a:xfrm>
              <a:off x="5268685" y="3030583"/>
              <a:ext cx="6239373" cy="539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44BC2B2-180D-9D48-8D51-E8F0830A26EC}"/>
                </a:ext>
              </a:extLst>
            </p:cNvPr>
            <p:cNvSpPr txBox="1"/>
            <p:nvPr/>
          </p:nvSpPr>
          <p:spPr>
            <a:xfrm>
              <a:off x="5148301" y="3109013"/>
              <a:ext cx="63597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45B7D1"/>
                  </a:solidFill>
                  <a:latin typeface="Arial Black Regular"/>
                </a:rPr>
                <a:t>GENERAL STATUS OVERVIEW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D50DA6F-7CEF-D144-AE4F-F39B431A6568}"/>
              </a:ext>
            </a:extLst>
          </p:cNvPr>
          <p:cNvGrpSpPr/>
          <p:nvPr/>
        </p:nvGrpSpPr>
        <p:grpSpPr>
          <a:xfrm>
            <a:off x="5148301" y="3994359"/>
            <a:ext cx="6904362" cy="874711"/>
            <a:chOff x="5148301" y="3994359"/>
            <a:chExt cx="6904362" cy="874711"/>
          </a:xfrm>
          <a:effectLst>
            <a:outerShdw blurRad="317500" dist="381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D8D06AD-4B65-A24F-81D3-46479ED7D269}"/>
                </a:ext>
              </a:extLst>
            </p:cNvPr>
            <p:cNvSpPr txBox="1"/>
            <p:nvPr/>
          </p:nvSpPr>
          <p:spPr>
            <a:xfrm>
              <a:off x="5148301" y="3994359"/>
              <a:ext cx="66832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Arial Black Regular"/>
                </a:rPr>
                <a:t>F.BERMUDO . IASI-NG PROJECT MANAGER for IASI-NG TEAM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37AB8F0-349D-2246-B962-75A588497B69}"/>
                </a:ext>
              </a:extLst>
            </p:cNvPr>
            <p:cNvSpPr txBox="1"/>
            <p:nvPr/>
          </p:nvSpPr>
          <p:spPr>
            <a:xfrm>
              <a:off x="5148301" y="4576682"/>
              <a:ext cx="690436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b="1" dirty="0">
                  <a:solidFill>
                    <a:schemeClr val="bg1"/>
                  </a:solidFill>
                  <a:latin typeface="Arial Black Regular"/>
                </a:rPr>
                <a:t>CENTRE NATIONAL D’ÉTUDES SPATIALES (TOULOUSE, FRANCE)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F2566C02-E1F7-464D-BC1A-48B64133663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323" y="5939246"/>
            <a:ext cx="1633340" cy="9187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48301" y="5197076"/>
            <a:ext cx="4333238" cy="523220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25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Arial Black Regular"/>
              </a:rPr>
              <a:t>IASI 2021 CONFÉRENCE </a:t>
            </a:r>
          </a:p>
          <a:p>
            <a:r>
              <a:rPr lang="en-US" sz="1400" b="1" dirty="0">
                <a:solidFill>
                  <a:schemeClr val="bg1"/>
                </a:solidFill>
                <a:latin typeface="Arial Black Regular"/>
              </a:rPr>
              <a:t>EVIAN, FRANCE . 06 – 10 DECEMBER 2021</a:t>
            </a:r>
          </a:p>
        </p:txBody>
      </p:sp>
    </p:spTree>
    <p:extLst>
      <p:ext uri="{BB962C8B-B14F-4D97-AF65-F5344CB8AC3E}">
        <p14:creationId xmlns:p14="http://schemas.microsoft.com/office/powerpoint/2010/main" val="259766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1D62E52-678B-8147-8BC3-04ADE1373A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B886D16-87C3-0642-9507-60E58592C5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3" y="0"/>
            <a:ext cx="12192000" cy="685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E415346-DAF4-E547-8358-162EE8E988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750" y="4919008"/>
            <a:ext cx="5919788" cy="381226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F28EBE21-DFB6-7840-93EC-F86389D843B0}"/>
              </a:ext>
            </a:extLst>
          </p:cNvPr>
          <p:cNvGrpSpPr/>
          <p:nvPr/>
        </p:nvGrpSpPr>
        <p:grpSpPr>
          <a:xfrm>
            <a:off x="6548436" y="266183"/>
            <a:ext cx="5504227" cy="1200329"/>
            <a:chOff x="6548435" y="255032"/>
            <a:chExt cx="5504227" cy="1200329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29A512E-34DA-1F4B-B060-3F0446F2C87B}"/>
                </a:ext>
              </a:extLst>
            </p:cNvPr>
            <p:cNvSpPr txBox="1"/>
            <p:nvPr/>
          </p:nvSpPr>
          <p:spPr>
            <a:xfrm>
              <a:off x="6691309" y="255032"/>
              <a:ext cx="53613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  <a:latin typeface="Arial Black Regular"/>
                </a:rPr>
                <a:t>IASI-NG</a:t>
              </a:r>
            </a:p>
            <a:p>
              <a:r>
                <a:rPr lang="fr-FR" sz="2400" b="1" dirty="0">
                  <a:solidFill>
                    <a:schemeClr val="bg1"/>
                  </a:solidFill>
                  <a:latin typeface="Arial Black Regular"/>
                </a:rPr>
                <a:t>DEVELOPMENT STATUS:</a:t>
              </a:r>
            </a:p>
            <a:p>
              <a:r>
                <a:rPr lang="fr-FR" sz="2400" b="1" dirty="0">
                  <a:solidFill>
                    <a:schemeClr val="bg1"/>
                  </a:solidFill>
                  <a:latin typeface="Arial Black Regular"/>
                </a:rPr>
                <a:t>MAIN MILESTONES ACHIEVED</a:t>
              </a:r>
            </a:p>
          </p:txBody>
        </p: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54508B9B-935F-EC4E-8F28-DD2796924780}"/>
                </a:ext>
              </a:extLst>
            </p:cNvPr>
            <p:cNvCxnSpPr>
              <a:cxnSpLocks/>
            </p:cNvCxnSpPr>
            <p:nvPr/>
          </p:nvCxnSpPr>
          <p:spPr>
            <a:xfrm>
              <a:off x="6548435" y="377103"/>
              <a:ext cx="0" cy="93960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1A7F35CC-BA2E-EC40-B07A-317EA8545175}"/>
              </a:ext>
            </a:extLst>
          </p:cNvPr>
          <p:cNvSpPr txBox="1"/>
          <p:nvPr/>
        </p:nvSpPr>
        <p:spPr>
          <a:xfrm>
            <a:off x="6419848" y="2045395"/>
            <a:ext cx="541020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Regular"/>
              </a:rPr>
              <a:t>Consolidation of instrument definition with completion </a:t>
            </a:r>
            <a:r>
              <a:rPr lang="en-US" sz="2000" b="1" dirty="0">
                <a:solidFill>
                  <a:schemeClr val="bg1"/>
                </a:solidFill>
                <a:latin typeface="Arial Regular"/>
              </a:rPr>
              <a:t>of Instrument Critical Design review </a:t>
            </a:r>
            <a:r>
              <a:rPr lang="en-US" sz="2000" dirty="0">
                <a:solidFill>
                  <a:schemeClr val="bg1"/>
                </a:solidFill>
                <a:latin typeface="Arial Regular"/>
              </a:rPr>
              <a:t>(Early 2020) </a:t>
            </a: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 Regular"/>
              </a:rPr>
              <a:t>Completion of Engineering model test campaign in 2021</a:t>
            </a: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 Regular"/>
              </a:rPr>
              <a:t>Proto Flight Model integration started </a:t>
            </a:r>
          </a:p>
          <a:p>
            <a:endParaRPr lang="en-US" sz="2400" dirty="0">
              <a:solidFill>
                <a:schemeClr val="bg1"/>
              </a:solidFill>
              <a:latin typeface="Arial Regular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752F30C-7A49-654A-A723-BF1F805CA39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323" y="5939246"/>
            <a:ext cx="1633340" cy="9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asi-spectre">
            <a:hlinkClick r:id="" action="ppaction://media"/>
            <a:extLst>
              <a:ext uri="{FF2B5EF4-FFF2-40B4-BE49-F238E27FC236}">
                <a16:creationId xmlns:a16="http://schemas.microsoft.com/office/drawing/2014/main" id="{2D073D9A-9E95-6F4E-81BB-645597956D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3"/>
            <a:ext cx="12192000" cy="6858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93BFEB7-AF04-9A4C-9DF0-E2F09018882C}"/>
              </a:ext>
            </a:extLst>
          </p:cNvPr>
          <p:cNvSpPr txBox="1"/>
          <p:nvPr/>
        </p:nvSpPr>
        <p:spPr>
          <a:xfrm>
            <a:off x="6691309" y="255032"/>
            <a:ext cx="5361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 Black Regular"/>
              </a:rPr>
              <a:t>IASI-NG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 Black Regular"/>
              </a:rPr>
              <a:t>DEVELOPMENT STATUS: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 Black Regular"/>
              </a:rPr>
              <a:t>MAIN MILESTONES ACHIEVED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4E93538-8DA2-A745-8BB2-74E66F6E23C9}"/>
              </a:ext>
            </a:extLst>
          </p:cNvPr>
          <p:cNvCxnSpPr>
            <a:cxnSpLocks/>
          </p:cNvCxnSpPr>
          <p:nvPr/>
        </p:nvCxnSpPr>
        <p:spPr>
          <a:xfrm>
            <a:off x="6548435" y="377104"/>
            <a:ext cx="0" cy="93874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BA32EF2E-82B3-1549-9839-0474B69979FC}"/>
              </a:ext>
            </a:extLst>
          </p:cNvPr>
          <p:cNvSpPr txBox="1"/>
          <p:nvPr/>
        </p:nvSpPr>
        <p:spPr>
          <a:xfrm>
            <a:off x="6416025" y="1705630"/>
            <a:ext cx="5229224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Regular"/>
              </a:rPr>
              <a:t>Consolidation of System definition with completion of On-ground algorithm processing:  </a:t>
            </a: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 Regular"/>
              </a:rPr>
              <a:t>To correct the imperfection of the instrument : calibration of the data, spectrally and radiometrically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 Regular"/>
              </a:rPr>
              <a:t>Equalization of the provided spectra with an unique Spectral Response Function, for all channels and all pixels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 Regular"/>
              </a:rPr>
              <a:t>Geo-localize the sounder pixels and  information about the scene description inside the pixel Field Of View (radiance classification)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 Regular"/>
            </a:endParaRP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AE7191B-C862-6F4B-A6BD-DB18164A71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323" y="5939246"/>
            <a:ext cx="1633340" cy="9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">
            <a:hlinkClick r:id="" action="ppaction://media"/>
            <a:extLst>
              <a:ext uri="{FF2B5EF4-FFF2-40B4-BE49-F238E27FC236}">
                <a16:creationId xmlns:a16="http://schemas.microsoft.com/office/drawing/2014/main" id="{BAF542DE-4F90-714D-BF90-9714C0D1F9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93BFEB7-AF04-9A4C-9DF0-E2F09018882C}"/>
              </a:ext>
            </a:extLst>
          </p:cNvPr>
          <p:cNvSpPr txBox="1"/>
          <p:nvPr/>
        </p:nvSpPr>
        <p:spPr>
          <a:xfrm>
            <a:off x="6691310" y="255032"/>
            <a:ext cx="5500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 Black Regular"/>
              </a:rPr>
              <a:t>IASI-NG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 Black Regular"/>
              </a:rPr>
              <a:t>DEVELOPMENT STATUS: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 Black Regular"/>
              </a:rPr>
              <a:t>MAIN MILESTONES ACHIEVED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4E93538-8DA2-A745-8BB2-74E66F6E23C9}"/>
              </a:ext>
            </a:extLst>
          </p:cNvPr>
          <p:cNvCxnSpPr>
            <a:cxnSpLocks/>
          </p:cNvCxnSpPr>
          <p:nvPr/>
        </p:nvCxnSpPr>
        <p:spPr>
          <a:xfrm>
            <a:off x="6548435" y="377104"/>
            <a:ext cx="0" cy="93960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BA32EF2E-82B3-1549-9839-0474B69979FC}"/>
              </a:ext>
            </a:extLst>
          </p:cNvPr>
          <p:cNvSpPr txBox="1"/>
          <p:nvPr/>
        </p:nvSpPr>
        <p:spPr>
          <a:xfrm>
            <a:off x="6419848" y="1705630"/>
            <a:ext cx="52292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Regular"/>
              </a:rPr>
              <a:t>Consolidation of System definition with completion of On-ground algorithm processing:  </a:t>
            </a: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 Regular"/>
              </a:rPr>
              <a:t>Calibration of the data, spectrally and radiometrically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 Regular"/>
              </a:rPr>
              <a:t>Equalization of the provided spectra with an unique Spectral Response Function, for all channels and all pixels</a:t>
            </a: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1942FE1-61BC-A444-9B39-70BB955B0AA4}"/>
              </a:ext>
            </a:extLst>
          </p:cNvPr>
          <p:cNvSpPr txBox="1"/>
          <p:nvPr/>
        </p:nvSpPr>
        <p:spPr>
          <a:xfrm>
            <a:off x="6419848" y="4899656"/>
            <a:ext cx="50609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Regular"/>
              </a:rPr>
              <a:t>First Mission performances assessment achieved with success of </a:t>
            </a:r>
            <a:r>
              <a:rPr lang="en-US" sz="2000" b="1" dirty="0">
                <a:solidFill>
                  <a:schemeClr val="bg1"/>
                </a:solidFill>
                <a:latin typeface="Arial Regular"/>
              </a:rPr>
              <a:t>System Critical Design review</a:t>
            </a:r>
            <a:r>
              <a:rPr lang="en-US" sz="2000" dirty="0">
                <a:solidFill>
                  <a:schemeClr val="bg1"/>
                </a:solidFill>
                <a:latin typeface="Arial Regular"/>
              </a:rPr>
              <a:t> (Mid 2020)</a:t>
            </a: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AE7191B-C862-6F4B-A6BD-DB18164A71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323" y="5939246"/>
            <a:ext cx="1633340" cy="9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2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78AC417-AAB5-B843-BAE3-5497F9277F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1"/>
            <a:ext cx="12192000" cy="6858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93BFEB7-AF04-9A4C-9DF0-E2F09018882C}"/>
              </a:ext>
            </a:extLst>
          </p:cNvPr>
          <p:cNvSpPr txBox="1"/>
          <p:nvPr/>
        </p:nvSpPr>
        <p:spPr>
          <a:xfrm>
            <a:off x="6691310" y="255032"/>
            <a:ext cx="5287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 Black Regular"/>
              </a:rPr>
              <a:t>IASI-NG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 Black Regular"/>
              </a:rPr>
              <a:t>DEVELOPMENT STATUS: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 Black Regular"/>
              </a:rPr>
              <a:t>MAIN MILESTONES ACHIEVED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4E93538-8DA2-A745-8BB2-74E66F6E23C9}"/>
              </a:ext>
            </a:extLst>
          </p:cNvPr>
          <p:cNvCxnSpPr>
            <a:cxnSpLocks/>
          </p:cNvCxnSpPr>
          <p:nvPr/>
        </p:nvCxnSpPr>
        <p:spPr>
          <a:xfrm>
            <a:off x="6548435" y="377104"/>
            <a:ext cx="0" cy="94224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BA32EF2E-82B3-1549-9839-0474B69979FC}"/>
              </a:ext>
            </a:extLst>
          </p:cNvPr>
          <p:cNvSpPr txBox="1"/>
          <p:nvPr/>
        </p:nvSpPr>
        <p:spPr>
          <a:xfrm>
            <a:off x="6412926" y="1552040"/>
            <a:ext cx="556571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Regular"/>
              </a:rPr>
              <a:t>Consolidation of System definition with IASTEC requirements and  functional breakdown:  </a:t>
            </a: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 Regular"/>
              </a:rPr>
              <a:t>ROOTS functions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 Regular"/>
              </a:rPr>
              <a:t>Instrument and L1C processing monitoring (quality flags , parameter trend)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 Regular"/>
              </a:rPr>
              <a:t>Generation of new OB/OG SW updates parameters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 Regular"/>
              </a:rPr>
              <a:t>Visualization tool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 Regular"/>
              </a:rPr>
              <a:t>Routine processing chains </a:t>
            </a: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 Regular"/>
              </a:rPr>
              <a:t>GENIE functions : expertise function tool for fine performances estimation and investigation </a:t>
            </a: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A8303C1-D10A-054C-935B-3820982D6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29" y="-98990"/>
            <a:ext cx="12778152" cy="718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2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E78AC417-AAB5-B843-BAE3-5497F9277F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DC96D6-FFD2-7C4F-9AE3-E5A7574257D8}"/>
              </a:ext>
            </a:extLst>
          </p:cNvPr>
          <p:cNvSpPr/>
          <p:nvPr/>
        </p:nvSpPr>
        <p:spPr>
          <a:xfrm>
            <a:off x="-139337" y="0"/>
            <a:ext cx="50913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DF0D189-B146-2645-A2FD-5DC30C56E7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34176" y="54041"/>
            <a:ext cx="4204009" cy="317809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7A787A0-ED86-904B-9C3C-45C62ABA4D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34174" y="3286181"/>
            <a:ext cx="4204009" cy="34157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C7250DC-213B-EC45-88A2-028E19D3358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451365" y="13296"/>
            <a:ext cx="1085850" cy="685800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338CD62A-DDEF-A844-B91B-30A7F5C2AFBA}"/>
              </a:ext>
            </a:extLst>
          </p:cNvPr>
          <p:cNvGrpSpPr/>
          <p:nvPr/>
        </p:nvGrpSpPr>
        <p:grpSpPr>
          <a:xfrm>
            <a:off x="6548435" y="255032"/>
            <a:ext cx="5100637" cy="1569660"/>
            <a:chOff x="6548435" y="255032"/>
            <a:chExt cx="5100637" cy="1569660"/>
          </a:xfrm>
        </p:grpSpPr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E4E93538-8DA2-A745-8BB2-74E66F6E23C9}"/>
                </a:ext>
              </a:extLst>
            </p:cNvPr>
            <p:cNvCxnSpPr>
              <a:cxnSpLocks/>
            </p:cNvCxnSpPr>
            <p:nvPr/>
          </p:nvCxnSpPr>
          <p:spPr>
            <a:xfrm>
              <a:off x="6548435" y="377104"/>
              <a:ext cx="0" cy="131445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93BFEB7-AF04-9A4C-9DF0-E2F09018882C}"/>
                </a:ext>
              </a:extLst>
            </p:cNvPr>
            <p:cNvSpPr txBox="1"/>
            <p:nvPr/>
          </p:nvSpPr>
          <p:spPr>
            <a:xfrm>
              <a:off x="6691310" y="255032"/>
              <a:ext cx="495776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  <a:latin typeface="Arial Black Regular"/>
                </a:rPr>
                <a:t>IASI-NG</a:t>
              </a:r>
            </a:p>
            <a:p>
              <a:r>
                <a:rPr lang="fr-FR" sz="2400" b="1" dirty="0">
                  <a:solidFill>
                    <a:schemeClr val="bg1"/>
                  </a:solidFill>
                  <a:latin typeface="Arial Black Regular"/>
                </a:rPr>
                <a:t>DEVELOPMENT STATUS:</a:t>
              </a:r>
            </a:p>
            <a:p>
              <a:r>
                <a:rPr lang="fr-FR" sz="2400" b="1" dirty="0">
                  <a:solidFill>
                    <a:schemeClr val="bg1"/>
                  </a:solidFill>
                  <a:latin typeface="Arial Black Regular"/>
                </a:rPr>
                <a:t>MAIN MILESTONES COMING SOON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774ABCA0-E92C-1C4F-9E65-F70DE61E87F6}"/>
              </a:ext>
            </a:extLst>
          </p:cNvPr>
          <p:cNvSpPr txBox="1"/>
          <p:nvPr/>
        </p:nvSpPr>
        <p:spPr>
          <a:xfrm>
            <a:off x="6419848" y="2045395"/>
            <a:ext cx="5410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Regular"/>
              </a:rPr>
              <a:t>Completion of Proto Flight Model integration :             </a:t>
            </a:r>
          </a:p>
          <a:p>
            <a:r>
              <a:rPr lang="en-US" sz="2000" dirty="0">
                <a:solidFill>
                  <a:schemeClr val="bg1"/>
                </a:solidFill>
                <a:latin typeface="Arial Regular"/>
              </a:rPr>
              <a:t>COMPLETED !!!  </a:t>
            </a: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D38558B-3F4B-E449-86DB-EEB9FB374DC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323" y="5939246"/>
            <a:ext cx="1633340" cy="91875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309" y="176975"/>
            <a:ext cx="3849817" cy="290417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74ABCA0-E92C-1C4F-9E65-F70DE61E87F6}"/>
              </a:ext>
            </a:extLst>
          </p:cNvPr>
          <p:cNvSpPr txBox="1"/>
          <p:nvPr/>
        </p:nvSpPr>
        <p:spPr>
          <a:xfrm>
            <a:off x="830802" y="2711814"/>
            <a:ext cx="953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egular"/>
              </a:rPr>
              <a:t>CBB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8CAC77-72FD-7A43-8B74-64E4961211F1}"/>
              </a:ext>
            </a:extLst>
          </p:cNvPr>
          <p:cNvSpPr/>
          <p:nvPr/>
        </p:nvSpPr>
        <p:spPr>
          <a:xfrm>
            <a:off x="409309" y="3428999"/>
            <a:ext cx="3827407" cy="3168652"/>
          </a:xfrm>
          <a:prstGeom prst="rect">
            <a:avLst/>
          </a:prstGeom>
          <a:solidFill>
            <a:srgbClr val="C9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13" y="3442296"/>
            <a:ext cx="3047488" cy="292968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74ABCA0-E92C-1C4F-9E65-F70DE61E87F6}"/>
              </a:ext>
            </a:extLst>
          </p:cNvPr>
          <p:cNvSpPr txBox="1"/>
          <p:nvPr/>
        </p:nvSpPr>
        <p:spPr>
          <a:xfrm>
            <a:off x="630639" y="3476556"/>
            <a:ext cx="1361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egular"/>
              </a:rPr>
              <a:t>CBB FPI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74ABCA0-E92C-1C4F-9E65-F70DE61E87F6}"/>
              </a:ext>
            </a:extLst>
          </p:cNvPr>
          <p:cNvSpPr txBox="1"/>
          <p:nvPr/>
        </p:nvSpPr>
        <p:spPr>
          <a:xfrm>
            <a:off x="1687398" y="6251101"/>
            <a:ext cx="1361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egular"/>
              </a:rPr>
              <a:t>CBB CAG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74ABCA0-E92C-1C4F-9E65-F70DE61E87F6}"/>
              </a:ext>
            </a:extLst>
          </p:cNvPr>
          <p:cNvSpPr txBox="1"/>
          <p:nvPr/>
        </p:nvSpPr>
        <p:spPr>
          <a:xfrm>
            <a:off x="880542" y="6137824"/>
            <a:ext cx="811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egular"/>
              </a:rPr>
              <a:t>WBB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74ABCA0-E92C-1C4F-9E65-F70DE61E87F6}"/>
              </a:ext>
            </a:extLst>
          </p:cNvPr>
          <p:cNvSpPr txBox="1"/>
          <p:nvPr/>
        </p:nvSpPr>
        <p:spPr>
          <a:xfrm>
            <a:off x="3044299" y="6115844"/>
            <a:ext cx="811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egular"/>
              </a:rPr>
              <a:t>WBB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814EE7-9839-C842-BDDD-10F19353AF67}"/>
              </a:ext>
            </a:extLst>
          </p:cNvPr>
          <p:cNvSpPr/>
          <p:nvPr/>
        </p:nvSpPr>
        <p:spPr>
          <a:xfrm>
            <a:off x="6419848" y="2918994"/>
            <a:ext cx="49709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Regular"/>
              </a:rPr>
              <a:t>Exhaustive Qualification and test campaign with performances test under Vacuum early 2022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D70FEB8-6053-B14B-9180-0A2A2B03D3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9452" y="3838782"/>
            <a:ext cx="3690062" cy="304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4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2" presetClass="exit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E78AC417-AAB5-B843-BAE3-5497F9277F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1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887C78B-F764-CE45-B4D4-1DCA2FA91E65}"/>
              </a:ext>
            </a:extLst>
          </p:cNvPr>
          <p:cNvSpPr/>
          <p:nvPr/>
        </p:nvSpPr>
        <p:spPr>
          <a:xfrm>
            <a:off x="-87378" y="0"/>
            <a:ext cx="50913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38CD62A-DDEF-A844-B91B-30A7F5C2AFBA}"/>
              </a:ext>
            </a:extLst>
          </p:cNvPr>
          <p:cNvGrpSpPr/>
          <p:nvPr/>
        </p:nvGrpSpPr>
        <p:grpSpPr>
          <a:xfrm>
            <a:off x="6548435" y="255032"/>
            <a:ext cx="5100637" cy="1569660"/>
            <a:chOff x="6548435" y="255032"/>
            <a:chExt cx="5100637" cy="1569660"/>
          </a:xfrm>
        </p:grpSpPr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E4E93538-8DA2-A745-8BB2-74E66F6E23C9}"/>
                </a:ext>
              </a:extLst>
            </p:cNvPr>
            <p:cNvCxnSpPr>
              <a:cxnSpLocks/>
            </p:cNvCxnSpPr>
            <p:nvPr/>
          </p:nvCxnSpPr>
          <p:spPr>
            <a:xfrm>
              <a:off x="6548435" y="377104"/>
              <a:ext cx="0" cy="131445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93BFEB7-AF04-9A4C-9DF0-E2F09018882C}"/>
                </a:ext>
              </a:extLst>
            </p:cNvPr>
            <p:cNvSpPr txBox="1"/>
            <p:nvPr/>
          </p:nvSpPr>
          <p:spPr>
            <a:xfrm>
              <a:off x="6691310" y="255032"/>
              <a:ext cx="495776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  <a:latin typeface="Arial Black Regular"/>
                </a:rPr>
                <a:t>IASI-NG</a:t>
              </a:r>
            </a:p>
            <a:p>
              <a:r>
                <a:rPr lang="fr-FR" sz="2400" b="1" dirty="0">
                  <a:solidFill>
                    <a:schemeClr val="bg1"/>
                  </a:solidFill>
                  <a:latin typeface="Arial Black Regular"/>
                </a:rPr>
                <a:t>DEVELOPMENT STATUS:</a:t>
              </a:r>
            </a:p>
            <a:p>
              <a:r>
                <a:rPr lang="fr-FR" sz="2400" b="1" dirty="0">
                  <a:solidFill>
                    <a:schemeClr val="bg1"/>
                  </a:solidFill>
                  <a:latin typeface="Arial Black Regular"/>
                </a:rPr>
                <a:t>MAIN MILESTONES COMING SOON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774ABCA0-E92C-1C4F-9E65-F70DE61E87F6}"/>
              </a:ext>
            </a:extLst>
          </p:cNvPr>
          <p:cNvSpPr txBox="1"/>
          <p:nvPr/>
        </p:nvSpPr>
        <p:spPr>
          <a:xfrm>
            <a:off x="6419848" y="2045395"/>
            <a:ext cx="52292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Regular"/>
              </a:rPr>
              <a:t>Completion of Proto Flight Model integration and test campaign with performances test under Vacuum early 2022 </a:t>
            </a: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 Regular"/>
              </a:rPr>
              <a:t>Sun acquisition with comparison with  Compact High-Spectral-Resolution Infrared Spectrometer (CHRIS) acquisition </a:t>
            </a: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D38558B-3F4B-E449-86DB-EEB9FB374D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323" y="5939246"/>
            <a:ext cx="1633340" cy="91875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93C8632-D899-CF42-AEC2-75E7C2FEA1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34176" y="54041"/>
            <a:ext cx="4204009" cy="317809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F8674DC-80BE-0E4F-8427-E9C366A97E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309" y="176975"/>
            <a:ext cx="3849817" cy="290417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E936023-6494-994B-AC95-D7E332F2DEA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451365" y="13296"/>
            <a:ext cx="1085850" cy="685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777C73A-2C01-B14E-993C-9F44418644C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33186" y="3888131"/>
            <a:ext cx="4204009" cy="231387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999" y="4027819"/>
            <a:ext cx="3901542" cy="203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4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7D28B0E9-4A87-A149-9B40-DBF8CB0DBA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93BFEB7-AF04-9A4C-9DF0-E2F09018882C}"/>
              </a:ext>
            </a:extLst>
          </p:cNvPr>
          <p:cNvSpPr txBox="1"/>
          <p:nvPr/>
        </p:nvSpPr>
        <p:spPr>
          <a:xfrm>
            <a:off x="6691310" y="255032"/>
            <a:ext cx="4957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 Black Regular"/>
              </a:rPr>
              <a:t>IASI-NG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 Black Regular"/>
              </a:rPr>
              <a:t>DEVELOPMENT STATUS: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 Black Regular"/>
              </a:rPr>
              <a:t>MAIN MILESTONES COMING SOON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4E93538-8DA2-A745-8BB2-74E66F6E23C9}"/>
              </a:ext>
            </a:extLst>
          </p:cNvPr>
          <p:cNvCxnSpPr>
            <a:cxnSpLocks/>
          </p:cNvCxnSpPr>
          <p:nvPr/>
        </p:nvCxnSpPr>
        <p:spPr>
          <a:xfrm>
            <a:off x="6548435" y="377104"/>
            <a:ext cx="0" cy="131445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774ABCA0-E92C-1C4F-9E65-F70DE61E87F6}"/>
              </a:ext>
            </a:extLst>
          </p:cNvPr>
          <p:cNvSpPr txBox="1"/>
          <p:nvPr/>
        </p:nvSpPr>
        <p:spPr>
          <a:xfrm>
            <a:off x="6419848" y="2045395"/>
            <a:ext cx="54102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Regular"/>
              </a:rPr>
              <a:t>Completion of Proto Flight Model integration and test campaign with performances test under Vacuum early 2022 </a:t>
            </a: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A32EF2E-82B3-1549-9839-0474B69979FC}"/>
              </a:ext>
            </a:extLst>
          </p:cNvPr>
          <p:cNvSpPr txBox="1"/>
          <p:nvPr/>
        </p:nvSpPr>
        <p:spPr>
          <a:xfrm>
            <a:off x="6419848" y="3333011"/>
            <a:ext cx="52292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Regular"/>
              </a:rPr>
              <a:t>Integration and test campaign of IASI-NG instrument on </a:t>
            </a:r>
            <a:r>
              <a:rPr lang="en-US" sz="2000" dirty="0" err="1">
                <a:solidFill>
                  <a:schemeClr val="bg1"/>
                </a:solidFill>
                <a:latin typeface="Arial Regular"/>
              </a:rPr>
              <a:t>Metop</a:t>
            </a:r>
            <a:r>
              <a:rPr lang="en-US" sz="2000" dirty="0">
                <a:solidFill>
                  <a:schemeClr val="bg1"/>
                </a:solidFill>
                <a:latin typeface="Arial Regular"/>
              </a:rPr>
              <a:t> SG A satellite in 2022-2023 </a:t>
            </a: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18100E1-C980-7E48-B1B4-43315FF0ADF7}"/>
              </a:ext>
            </a:extLst>
          </p:cNvPr>
          <p:cNvGrpSpPr/>
          <p:nvPr/>
        </p:nvGrpSpPr>
        <p:grpSpPr>
          <a:xfrm>
            <a:off x="-37136" y="0"/>
            <a:ext cx="5809050" cy="6858001"/>
            <a:chOff x="0" y="0"/>
            <a:chExt cx="5809050" cy="685800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C7250DC-213B-EC45-88A2-028E19D33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723200" y="0"/>
              <a:ext cx="1085850" cy="6858000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817C513-BAD1-884F-8FFE-271C039CC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829908" cy="6858001"/>
            </a:xfrm>
            <a:prstGeom prst="rect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B150C167-7831-8841-B50A-58C75B1FF60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53685" y="26126"/>
            <a:ext cx="12192000" cy="685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B7ECCCE-4A47-CD48-876A-6393A1E612E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323" y="5939246"/>
            <a:ext cx="1633340" cy="9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8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E78AC417-AAB5-B843-BAE3-5497F9277F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C60FEF3-F549-444F-92C4-CC417AFDB8A9}"/>
              </a:ext>
            </a:extLst>
          </p:cNvPr>
          <p:cNvSpPr/>
          <p:nvPr/>
        </p:nvSpPr>
        <p:spPr>
          <a:xfrm>
            <a:off x="-87378" y="0"/>
            <a:ext cx="50913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38CD62A-DDEF-A844-B91B-30A7F5C2AFBA}"/>
              </a:ext>
            </a:extLst>
          </p:cNvPr>
          <p:cNvGrpSpPr/>
          <p:nvPr/>
        </p:nvGrpSpPr>
        <p:grpSpPr>
          <a:xfrm>
            <a:off x="6548435" y="255032"/>
            <a:ext cx="5100637" cy="1569660"/>
            <a:chOff x="6548435" y="255032"/>
            <a:chExt cx="5100637" cy="1569660"/>
          </a:xfrm>
        </p:grpSpPr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E4E93538-8DA2-A745-8BB2-74E66F6E23C9}"/>
                </a:ext>
              </a:extLst>
            </p:cNvPr>
            <p:cNvCxnSpPr>
              <a:cxnSpLocks/>
            </p:cNvCxnSpPr>
            <p:nvPr/>
          </p:nvCxnSpPr>
          <p:spPr>
            <a:xfrm>
              <a:off x="6548435" y="377104"/>
              <a:ext cx="0" cy="131445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93BFEB7-AF04-9A4C-9DF0-E2F09018882C}"/>
                </a:ext>
              </a:extLst>
            </p:cNvPr>
            <p:cNvSpPr txBox="1"/>
            <p:nvPr/>
          </p:nvSpPr>
          <p:spPr>
            <a:xfrm>
              <a:off x="6691310" y="255032"/>
              <a:ext cx="495776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  <a:latin typeface="Arial Black Regular"/>
                </a:rPr>
                <a:t>IASI-NG</a:t>
              </a:r>
            </a:p>
            <a:p>
              <a:r>
                <a:rPr lang="fr-FR" sz="2400" b="1" dirty="0">
                  <a:solidFill>
                    <a:schemeClr val="bg1"/>
                  </a:solidFill>
                  <a:latin typeface="Arial Black Regular"/>
                </a:rPr>
                <a:t>DEVELOPMENT STATUS:</a:t>
              </a:r>
            </a:p>
            <a:p>
              <a:r>
                <a:rPr lang="fr-FR" sz="2400" b="1" dirty="0">
                  <a:solidFill>
                    <a:schemeClr val="bg1"/>
                  </a:solidFill>
                  <a:latin typeface="Arial Black Regular"/>
                </a:rPr>
                <a:t>MAIN MILESTONES COMING SOON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774ABCA0-E92C-1C4F-9E65-F70DE61E87F6}"/>
              </a:ext>
            </a:extLst>
          </p:cNvPr>
          <p:cNvSpPr txBox="1"/>
          <p:nvPr/>
        </p:nvSpPr>
        <p:spPr>
          <a:xfrm>
            <a:off x="6419848" y="2045395"/>
            <a:ext cx="54102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Regular"/>
              </a:rPr>
              <a:t>Completion of Proto Flight Model integration and test campaign with performances test under Vacuum early 2022 </a:t>
            </a: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D38558B-3F4B-E449-86DB-EEB9FB374D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323" y="5939246"/>
            <a:ext cx="1633340" cy="91875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A32EF2E-82B3-1549-9839-0474B69979FC}"/>
              </a:ext>
            </a:extLst>
          </p:cNvPr>
          <p:cNvSpPr txBox="1"/>
          <p:nvPr/>
        </p:nvSpPr>
        <p:spPr>
          <a:xfrm>
            <a:off x="6419848" y="3333011"/>
            <a:ext cx="5229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Regular"/>
              </a:rPr>
              <a:t>Integration and test campaign of IASI-NG instrument on </a:t>
            </a:r>
            <a:r>
              <a:rPr lang="en-US" sz="2000" dirty="0" err="1">
                <a:solidFill>
                  <a:schemeClr val="bg1"/>
                </a:solidFill>
                <a:latin typeface="Arial Regular"/>
              </a:rPr>
              <a:t>Metop</a:t>
            </a:r>
            <a:r>
              <a:rPr lang="en-US" sz="2000" dirty="0">
                <a:solidFill>
                  <a:schemeClr val="bg1"/>
                </a:solidFill>
                <a:latin typeface="Arial Regular"/>
              </a:rPr>
              <a:t> SG A satellite in 2022-2023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4968EB8-50B4-774A-8162-BBCDB7064C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189" y="112766"/>
            <a:ext cx="2838922" cy="305730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B492C0A-9727-3944-B9AB-4E762216129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854" y="3514976"/>
            <a:ext cx="2783964" cy="299811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0EA8FAC-2881-C449-AC45-FE5077E4604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686064" y="0"/>
            <a:ext cx="108585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0233E8D-6BCD-3F43-9C1B-DAB30D119180}"/>
              </a:ext>
            </a:extLst>
          </p:cNvPr>
          <p:cNvSpPr/>
          <p:nvPr/>
        </p:nvSpPr>
        <p:spPr>
          <a:xfrm>
            <a:off x="6419848" y="4545870"/>
            <a:ext cx="4987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Regular"/>
              </a:rPr>
              <a:t>Performances checked during Satellite Thermal Vacuum in 2022 </a:t>
            </a:r>
          </a:p>
        </p:txBody>
      </p:sp>
    </p:spTree>
    <p:extLst>
      <p:ext uri="{BB962C8B-B14F-4D97-AF65-F5344CB8AC3E}">
        <p14:creationId xmlns:p14="http://schemas.microsoft.com/office/powerpoint/2010/main" val="268225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AC 2021 - Exports Elements PPT8-2">
            <a:hlinkClick r:id="" action="ppaction://media"/>
            <a:extLst>
              <a:ext uri="{FF2B5EF4-FFF2-40B4-BE49-F238E27FC236}">
                <a16:creationId xmlns:a16="http://schemas.microsoft.com/office/drawing/2014/main" id="{F49CC238-56DB-1441-9BAA-6C7B2D57C6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3175"/>
            <a:ext cx="12192000" cy="6858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93BFEB7-AF04-9A4C-9DF0-E2F09018882C}"/>
              </a:ext>
            </a:extLst>
          </p:cNvPr>
          <p:cNvSpPr txBox="1"/>
          <p:nvPr/>
        </p:nvSpPr>
        <p:spPr>
          <a:xfrm>
            <a:off x="6691310" y="255032"/>
            <a:ext cx="4957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 Black Regular"/>
              </a:rPr>
              <a:t>IASI-NG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 Black Regular"/>
              </a:rPr>
              <a:t>DEVELOPMENT STATUS: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 Black Regular"/>
              </a:rPr>
              <a:t>MAIN MILESTONES COMING SOON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4E93538-8DA2-A745-8BB2-74E66F6E23C9}"/>
              </a:ext>
            </a:extLst>
          </p:cNvPr>
          <p:cNvCxnSpPr>
            <a:cxnSpLocks/>
          </p:cNvCxnSpPr>
          <p:nvPr/>
        </p:nvCxnSpPr>
        <p:spPr>
          <a:xfrm>
            <a:off x="6548435" y="377104"/>
            <a:ext cx="0" cy="131445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774ABCA0-E92C-1C4F-9E65-F70DE61E87F6}"/>
              </a:ext>
            </a:extLst>
          </p:cNvPr>
          <p:cNvSpPr txBox="1"/>
          <p:nvPr/>
        </p:nvSpPr>
        <p:spPr>
          <a:xfrm>
            <a:off x="6419848" y="2045395"/>
            <a:ext cx="541020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Regular"/>
              </a:rPr>
              <a:t>Integration and test of the Version 1 (Partial Processing) Level 1C processor in the EUMETSAT Payload Processing Center in 2022 </a:t>
            </a: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 Regular"/>
              </a:rPr>
              <a:t>Integration and test of the Version 2 (Full processing) of the Level 1C processor in the EUMETSAT Payload Processing Center in 2023</a:t>
            </a: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 Regular"/>
              </a:rPr>
              <a:t>Completion of development and Operational Qualification of Technical Expertise Center in 2023 </a:t>
            </a: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2CBD451-7EFB-FE47-BA5B-35B975315E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323" y="5939246"/>
            <a:ext cx="1633340" cy="9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9C2A82D-1886-554E-983D-BD1C17FD62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93BFEB7-AF04-9A4C-9DF0-E2F09018882C}"/>
              </a:ext>
            </a:extLst>
          </p:cNvPr>
          <p:cNvSpPr txBox="1"/>
          <p:nvPr/>
        </p:nvSpPr>
        <p:spPr>
          <a:xfrm>
            <a:off x="6691310" y="255032"/>
            <a:ext cx="4957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 Black Regular"/>
              </a:rPr>
              <a:t>IASI-NG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 Black Regular"/>
              </a:rPr>
              <a:t>DEVELOPMENT STATUS: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 Black Regular"/>
              </a:rPr>
              <a:t>MAIN MILESTONES COMING SOON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4E93538-8DA2-A745-8BB2-74E66F6E23C9}"/>
              </a:ext>
            </a:extLst>
          </p:cNvPr>
          <p:cNvCxnSpPr>
            <a:cxnSpLocks/>
          </p:cNvCxnSpPr>
          <p:nvPr/>
        </p:nvCxnSpPr>
        <p:spPr>
          <a:xfrm>
            <a:off x="6548435" y="377104"/>
            <a:ext cx="0" cy="131445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774ABCA0-E92C-1C4F-9E65-F70DE61E87F6}"/>
              </a:ext>
            </a:extLst>
          </p:cNvPr>
          <p:cNvSpPr txBox="1"/>
          <p:nvPr/>
        </p:nvSpPr>
        <p:spPr>
          <a:xfrm>
            <a:off x="6419848" y="2045395"/>
            <a:ext cx="54102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Regular"/>
              </a:rPr>
              <a:t>Integration and test of the Level 1C processor in the EUMETSAT Payload Data Acquisition and Processing center and Operational qualification of Technical Expertise Center in 2023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E31FFAC-FE1A-6147-B05F-B079F1902A86}"/>
              </a:ext>
            </a:extLst>
          </p:cNvPr>
          <p:cNvSpPr txBox="1"/>
          <p:nvPr/>
        </p:nvSpPr>
        <p:spPr>
          <a:xfrm>
            <a:off x="6419848" y="4088832"/>
            <a:ext cx="54102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Regular"/>
              </a:rPr>
              <a:t>Launch campaign and launch from Guyana Space Center in  2024 </a:t>
            </a: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 Regular"/>
              </a:rPr>
              <a:t>In Orbit Verification phase (3 months ) and Cal/Val phase ( 6 months)  </a:t>
            </a:r>
          </a:p>
          <a:p>
            <a:endParaRPr lang="en-US" sz="2000" dirty="0">
              <a:solidFill>
                <a:schemeClr val="bg1"/>
              </a:solidFill>
              <a:latin typeface="Arial Regular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3927409-037F-FC43-B277-AB82CA2C5C9B}"/>
              </a:ext>
            </a:extLst>
          </p:cNvPr>
          <p:cNvGrpSpPr/>
          <p:nvPr/>
        </p:nvGrpSpPr>
        <p:grpSpPr>
          <a:xfrm>
            <a:off x="0" y="-4763"/>
            <a:ext cx="5576887" cy="6862763"/>
            <a:chOff x="0" y="-4763"/>
            <a:chExt cx="5576887" cy="6862763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C34523B-0752-674C-A16F-510921A1E3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4763"/>
              <a:ext cx="5576887" cy="6862763"/>
            </a:xfrm>
            <a:prstGeom prst="rect">
              <a:avLst/>
            </a:prstGeom>
          </p:spPr>
        </p:pic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971C6653-59E9-4348-8FA7-3B4C96214586}"/>
                </a:ext>
              </a:extLst>
            </p:cNvPr>
            <p:cNvCxnSpPr/>
            <p:nvPr/>
          </p:nvCxnSpPr>
          <p:spPr>
            <a:xfrm>
              <a:off x="5576887" y="-4763"/>
              <a:ext cx="0" cy="6862763"/>
            </a:xfrm>
            <a:prstGeom prst="line">
              <a:avLst/>
            </a:prstGeom>
            <a:ln w="1079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EEDB3519-D94A-0649-879C-C9A312C394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323" y="5939246"/>
            <a:ext cx="1633340" cy="9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6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AC 2021 - Exports Elements PPT2">
            <a:hlinkClick r:id="" action="ppaction://media"/>
            <a:extLst>
              <a:ext uri="{FF2B5EF4-FFF2-40B4-BE49-F238E27FC236}">
                <a16:creationId xmlns:a16="http://schemas.microsoft.com/office/drawing/2014/main" id="{F7626AAE-F815-894B-B8B8-0C5A160A9B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2051EB29-2965-184B-951D-0779308F0118}"/>
              </a:ext>
            </a:extLst>
          </p:cNvPr>
          <p:cNvGrpSpPr/>
          <p:nvPr/>
        </p:nvGrpSpPr>
        <p:grpSpPr>
          <a:xfrm>
            <a:off x="-8988" y="-15876"/>
            <a:ext cx="3895189" cy="6884989"/>
            <a:chOff x="-8988" y="-15876"/>
            <a:chExt cx="3895189" cy="6884989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CE4C5C7-E389-FD4B-8B6B-F60959272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-8988" y="-15876"/>
              <a:ext cx="3895188" cy="6880226"/>
            </a:xfrm>
            <a:prstGeom prst="rect">
              <a:avLst/>
            </a:prstGeom>
          </p:spPr>
        </p:pic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45BC5EC7-41A7-1E48-9D0E-A83AA0DF4DB0}"/>
                </a:ext>
              </a:extLst>
            </p:cNvPr>
            <p:cNvCxnSpPr/>
            <p:nvPr/>
          </p:nvCxnSpPr>
          <p:spPr>
            <a:xfrm>
              <a:off x="3886201" y="6350"/>
              <a:ext cx="0" cy="6862763"/>
            </a:xfrm>
            <a:prstGeom prst="line">
              <a:avLst/>
            </a:prstGeom>
            <a:ln w="1079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7612D154-9749-F147-94D8-2936417E8195}"/>
              </a:ext>
            </a:extLst>
          </p:cNvPr>
          <p:cNvGrpSpPr/>
          <p:nvPr/>
        </p:nvGrpSpPr>
        <p:grpSpPr>
          <a:xfrm>
            <a:off x="485775" y="849478"/>
            <a:ext cx="3271839" cy="1754326"/>
            <a:chOff x="485775" y="849478"/>
            <a:chExt cx="3271839" cy="1754326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9B2FE03-98B7-AE4C-B36D-8613CC5EE6ED}"/>
                </a:ext>
              </a:extLst>
            </p:cNvPr>
            <p:cNvSpPr txBox="1"/>
            <p:nvPr/>
          </p:nvSpPr>
          <p:spPr>
            <a:xfrm>
              <a:off x="642938" y="849478"/>
              <a:ext cx="311467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Arial Black Regular"/>
                </a:rPr>
                <a:t>IASI-NG CNES PROGRAM PART OF EUMETSAT POLAR SYSTEM SECOND GENERATION PROGRAM (EPS-SG)</a:t>
              </a:r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6D372EAD-6BF8-CF4D-8A4D-56B370309135}"/>
                </a:ext>
              </a:extLst>
            </p:cNvPr>
            <p:cNvCxnSpPr>
              <a:cxnSpLocks/>
            </p:cNvCxnSpPr>
            <p:nvPr/>
          </p:nvCxnSpPr>
          <p:spPr>
            <a:xfrm>
              <a:off x="485775" y="873699"/>
              <a:ext cx="0" cy="166083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7AFBE655-AD3F-E54D-945C-2C43D03F4890}"/>
              </a:ext>
            </a:extLst>
          </p:cNvPr>
          <p:cNvGrpSpPr/>
          <p:nvPr/>
        </p:nvGrpSpPr>
        <p:grpSpPr>
          <a:xfrm>
            <a:off x="485775" y="3289775"/>
            <a:ext cx="3271839" cy="2524304"/>
            <a:chOff x="485775" y="3289775"/>
            <a:chExt cx="3271839" cy="2524304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DE745E7-C344-1F42-B9DC-F7FD032CD49A}"/>
                </a:ext>
              </a:extLst>
            </p:cNvPr>
            <p:cNvSpPr txBox="1"/>
            <p:nvPr/>
          </p:nvSpPr>
          <p:spPr>
            <a:xfrm>
              <a:off x="642937" y="3289775"/>
              <a:ext cx="31146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Arial Black Regular"/>
                </a:rPr>
                <a:t>EMBARKED ON </a:t>
              </a:r>
            </a:p>
            <a:p>
              <a:r>
                <a:rPr lang="fr-FR" b="1" dirty="0">
                  <a:solidFill>
                    <a:schemeClr val="bg1"/>
                  </a:solidFill>
                  <a:latin typeface="Arial Black Regular"/>
                </a:rPr>
                <a:t>METOP SG-A SATELLITES SERIES DEVELOPED BY ESA</a:t>
              </a:r>
            </a:p>
          </p:txBody>
        </p: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7813A305-47BA-B546-A450-89B1F785E9EC}"/>
                </a:ext>
              </a:extLst>
            </p:cNvPr>
            <p:cNvCxnSpPr>
              <a:cxnSpLocks/>
            </p:cNvCxnSpPr>
            <p:nvPr/>
          </p:nvCxnSpPr>
          <p:spPr>
            <a:xfrm>
              <a:off x="485775" y="3340407"/>
              <a:ext cx="0" cy="2367666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652C78A-A7AA-044E-9B57-D1FFE5416809}"/>
                </a:ext>
              </a:extLst>
            </p:cNvPr>
            <p:cNvSpPr txBox="1"/>
            <p:nvPr/>
          </p:nvSpPr>
          <p:spPr>
            <a:xfrm>
              <a:off x="642937" y="4613750"/>
              <a:ext cx="31146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  <a:latin typeface="Arial Regular"/>
                </a:rPr>
                <a:t>• </a:t>
              </a:r>
              <a:r>
                <a:rPr lang="fr-FR" dirty="0" err="1">
                  <a:solidFill>
                    <a:schemeClr val="bg1"/>
                  </a:solidFill>
                  <a:latin typeface="Arial Regular"/>
                </a:rPr>
                <a:t>Operational</a:t>
              </a:r>
              <a:r>
                <a:rPr lang="fr-FR" dirty="0">
                  <a:solidFill>
                    <a:schemeClr val="bg1"/>
                  </a:solidFill>
                  <a:latin typeface="Arial Regular"/>
                </a:rPr>
                <a:t> observations </a:t>
              </a:r>
              <a:r>
                <a:rPr lang="fr-FR" dirty="0" err="1">
                  <a:solidFill>
                    <a:schemeClr val="bg1"/>
                  </a:solidFill>
                  <a:latin typeface="Arial Regular"/>
                </a:rPr>
                <a:t>from</a:t>
              </a:r>
              <a:r>
                <a:rPr lang="fr-FR" dirty="0">
                  <a:solidFill>
                    <a:schemeClr val="bg1"/>
                  </a:solidFill>
                  <a:latin typeface="Arial Regular"/>
                </a:rPr>
                <a:t> polar </a:t>
              </a:r>
              <a:r>
                <a:rPr lang="fr-FR" dirty="0" err="1">
                  <a:solidFill>
                    <a:schemeClr val="bg1"/>
                  </a:solidFill>
                  <a:latin typeface="Arial Regular"/>
                </a:rPr>
                <a:t>orbit</a:t>
              </a:r>
              <a:endParaRPr lang="fr-FR" dirty="0">
                <a:solidFill>
                  <a:schemeClr val="bg1"/>
                </a:solidFill>
                <a:latin typeface="Arial Regular"/>
              </a:endParaRPr>
            </a:p>
            <a:p>
              <a:r>
                <a:rPr lang="fr-FR" dirty="0">
                  <a:solidFill>
                    <a:schemeClr val="bg1"/>
                  </a:solidFill>
                  <a:latin typeface="Arial Regular"/>
                </a:rPr>
                <a:t>• 2024 to 2044 </a:t>
              </a:r>
              <a:r>
                <a:rPr lang="fr-FR" dirty="0" err="1">
                  <a:solidFill>
                    <a:schemeClr val="bg1"/>
                  </a:solidFill>
                  <a:latin typeface="Arial Regular"/>
                </a:rPr>
                <a:t>timeframe</a:t>
              </a:r>
              <a:endParaRPr lang="fr-FR" dirty="0">
                <a:solidFill>
                  <a:schemeClr val="bg1"/>
                </a:solidFill>
                <a:latin typeface="Arial Regular"/>
              </a:endParaRPr>
            </a:p>
            <a:p>
              <a:r>
                <a:rPr lang="fr-FR" dirty="0">
                  <a:solidFill>
                    <a:schemeClr val="bg1"/>
                  </a:solidFill>
                  <a:latin typeface="Arial Regular"/>
                </a:rPr>
                <a:t>• 3 successive flight </a:t>
              </a:r>
              <a:r>
                <a:rPr lang="fr-FR" dirty="0" err="1">
                  <a:solidFill>
                    <a:schemeClr val="bg1"/>
                  </a:solidFill>
                  <a:latin typeface="Arial Regular"/>
                </a:rPr>
                <a:t>models</a:t>
              </a:r>
              <a:endParaRPr lang="fr-FR" dirty="0">
                <a:solidFill>
                  <a:schemeClr val="bg1"/>
                </a:solidFill>
                <a:latin typeface="Arial Regular"/>
              </a:endParaRPr>
            </a:p>
          </p:txBody>
        </p:sp>
      </p:grp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7FCE19A6-EA6C-F540-BF45-646EF1C0426C}"/>
              </a:ext>
            </a:extLst>
          </p:cNvPr>
          <p:cNvCxnSpPr/>
          <p:nvPr/>
        </p:nvCxnSpPr>
        <p:spPr>
          <a:xfrm>
            <a:off x="3886201" y="-49733"/>
            <a:ext cx="0" cy="6862763"/>
          </a:xfrm>
          <a:prstGeom prst="line">
            <a:avLst/>
          </a:prstGeom>
          <a:ln w="1079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6ADBDC02-2F8B-0243-B100-193158168F3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323" y="5939246"/>
            <a:ext cx="1633340" cy="9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AC 2021 - Exports Elements PPT10-2">
            <a:hlinkClick r:id="" action="ppaction://media"/>
            <a:extLst>
              <a:ext uri="{FF2B5EF4-FFF2-40B4-BE49-F238E27FC236}">
                <a16:creationId xmlns:a16="http://schemas.microsoft.com/office/drawing/2014/main" id="{91FCEBCE-F3FA-5A45-9512-1C9BB3FCFE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0A8C1E0-0C35-ED45-B72B-06E91C66BD6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7478"/>
            <a:ext cx="12351434" cy="694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3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D9518DF-1827-1E48-806D-FD73D741FD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E14F648-70EF-5F4C-A243-CEE73A6E67CA}"/>
              </a:ext>
            </a:extLst>
          </p:cNvPr>
          <p:cNvSpPr txBox="1"/>
          <p:nvPr/>
        </p:nvSpPr>
        <p:spPr>
          <a:xfrm>
            <a:off x="2325347" y="3013501"/>
            <a:ext cx="7541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Arial Black Regular"/>
              </a:rPr>
              <a:t>THANK YOU FOR YOUR ATTENTION  !</a:t>
            </a:r>
          </a:p>
          <a:p>
            <a:endParaRPr lang="fr-FR" sz="2400" b="1" dirty="0">
              <a:solidFill>
                <a:schemeClr val="bg1"/>
              </a:solidFill>
              <a:latin typeface="Arial Black Regular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887AEA-CA52-0E45-BB43-7BA8A47BD0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323" y="5939246"/>
            <a:ext cx="1633340" cy="9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6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A804C25-2F79-1946-A267-DDA88CD75A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CE4C5C7-E389-FD4B-8B6B-F60959272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3886200" cy="6864350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5BC5EC7-41A7-1E48-9D0E-A83AA0DF4DB0}"/>
              </a:ext>
            </a:extLst>
          </p:cNvPr>
          <p:cNvCxnSpPr/>
          <p:nvPr/>
        </p:nvCxnSpPr>
        <p:spPr>
          <a:xfrm>
            <a:off x="3886201" y="1588"/>
            <a:ext cx="0" cy="6862763"/>
          </a:xfrm>
          <a:prstGeom prst="line">
            <a:avLst/>
          </a:prstGeom>
          <a:ln w="1079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791B7C65-4922-9D4A-AF53-C2BEBFD49EA8}"/>
              </a:ext>
            </a:extLst>
          </p:cNvPr>
          <p:cNvGrpSpPr/>
          <p:nvPr/>
        </p:nvGrpSpPr>
        <p:grpSpPr>
          <a:xfrm>
            <a:off x="259488" y="4597086"/>
            <a:ext cx="4208511" cy="1093833"/>
            <a:chOff x="259487" y="4625626"/>
            <a:chExt cx="4208511" cy="1093833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802FB7C7-F961-7844-A420-E149E68C3FAD}"/>
                </a:ext>
              </a:extLst>
            </p:cNvPr>
            <p:cNvSpPr txBox="1"/>
            <p:nvPr/>
          </p:nvSpPr>
          <p:spPr>
            <a:xfrm>
              <a:off x="1353322" y="4849376"/>
              <a:ext cx="31146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Arial Black Regular"/>
                </a:rPr>
                <a:t>CLIMATE</a:t>
              </a:r>
            </a:p>
            <a:p>
              <a:r>
                <a:rPr lang="fr-FR" b="1" dirty="0">
                  <a:solidFill>
                    <a:schemeClr val="bg1"/>
                  </a:solidFill>
                  <a:latin typeface="Arial Black Regular"/>
                </a:rPr>
                <a:t>MONITORING 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99091F7-7482-CA4B-A908-5F64B6928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487" y="4625626"/>
              <a:ext cx="1093833" cy="1093833"/>
            </a:xfrm>
            <a:prstGeom prst="rect">
              <a:avLst/>
            </a:prstGeom>
          </p:spPr>
        </p:pic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1A1262F5-05E9-B04A-9422-BC4796243D6E}"/>
              </a:ext>
            </a:extLst>
          </p:cNvPr>
          <p:cNvGrpSpPr/>
          <p:nvPr/>
        </p:nvGrpSpPr>
        <p:grpSpPr>
          <a:xfrm>
            <a:off x="259488" y="2707920"/>
            <a:ext cx="4208508" cy="1093833"/>
            <a:chOff x="259488" y="2707920"/>
            <a:chExt cx="4208508" cy="1093833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2B7F6A3-40E4-3540-BA7A-B03427CE29DA}"/>
                </a:ext>
              </a:extLst>
            </p:cNvPr>
            <p:cNvSpPr txBox="1"/>
            <p:nvPr/>
          </p:nvSpPr>
          <p:spPr>
            <a:xfrm>
              <a:off x="1353320" y="2976083"/>
              <a:ext cx="31146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Arial Black Regular"/>
                </a:rPr>
                <a:t>ATMOSPHERIC CHEMISTRY </a:t>
              </a: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924FEF4-2521-C247-B082-9343BF396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488" y="2707920"/>
              <a:ext cx="1093833" cy="1093833"/>
            </a:xfrm>
            <a:prstGeom prst="rect">
              <a:avLst/>
            </a:prstGeom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3376928-83BF-5C46-87EE-F2D559022F4A}"/>
              </a:ext>
            </a:extLst>
          </p:cNvPr>
          <p:cNvGrpSpPr/>
          <p:nvPr/>
        </p:nvGrpSpPr>
        <p:grpSpPr>
          <a:xfrm>
            <a:off x="259489" y="975402"/>
            <a:ext cx="4208509" cy="1093833"/>
            <a:chOff x="259489" y="975402"/>
            <a:chExt cx="4208509" cy="1093833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9B2FE03-98B7-AE4C-B36D-8613CC5EE6ED}"/>
                </a:ext>
              </a:extLst>
            </p:cNvPr>
            <p:cNvSpPr txBox="1"/>
            <p:nvPr/>
          </p:nvSpPr>
          <p:spPr>
            <a:xfrm>
              <a:off x="1353322" y="1078081"/>
              <a:ext cx="31146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Arial Black Regular"/>
                </a:rPr>
                <a:t>NUMERICAL</a:t>
              </a:r>
            </a:p>
            <a:p>
              <a:r>
                <a:rPr lang="fr-FR" b="1" dirty="0">
                  <a:solidFill>
                    <a:schemeClr val="bg1"/>
                  </a:solidFill>
                  <a:latin typeface="Arial Black Regular"/>
                </a:rPr>
                <a:t>WEATHER </a:t>
              </a:r>
            </a:p>
            <a:p>
              <a:r>
                <a:rPr lang="fr-FR" b="1" dirty="0">
                  <a:solidFill>
                    <a:schemeClr val="bg1"/>
                  </a:solidFill>
                  <a:latin typeface="Arial Black Regular"/>
                </a:rPr>
                <a:t>PREDICTION</a:t>
              </a: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46BE2F6-1780-784B-B0EC-6AC7BB906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489" y="975402"/>
              <a:ext cx="1093833" cy="1093833"/>
            </a:xfrm>
            <a:prstGeom prst="rect">
              <a:avLst/>
            </a:prstGeom>
          </p:spPr>
        </p:pic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A90504D2-2814-D44E-AAC5-8AEA41428D0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323" y="5939246"/>
            <a:ext cx="1633340" cy="9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3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350A844-0312-4045-B211-8DA983D760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4207D87-72D2-4340-A158-A675FE01444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169" y="-12479"/>
            <a:ext cx="5778500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8B4F9E0-4241-9044-9EDA-8E49814774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500" y="0"/>
            <a:ext cx="5778500" cy="6858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881EA68D-DAE5-9341-B058-F8FE4F6C0298}"/>
              </a:ext>
            </a:extLst>
          </p:cNvPr>
          <p:cNvGrpSpPr/>
          <p:nvPr/>
        </p:nvGrpSpPr>
        <p:grpSpPr>
          <a:xfrm>
            <a:off x="5729287" y="-4763"/>
            <a:ext cx="6476999" cy="6862763"/>
            <a:chOff x="5729287" y="-4763"/>
            <a:chExt cx="6476999" cy="6862763"/>
          </a:xfrm>
          <a:solidFill>
            <a:srgbClr val="EBEBEB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467F294-3BB0-DE49-878F-609FD7703F5A}"/>
                </a:ext>
              </a:extLst>
            </p:cNvPr>
            <p:cNvSpPr/>
            <p:nvPr/>
          </p:nvSpPr>
          <p:spPr>
            <a:xfrm>
              <a:off x="5729287" y="-2"/>
              <a:ext cx="6476999" cy="6858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3EEA0277-78F2-CA4F-98DF-7CA52369086B}"/>
                </a:ext>
              </a:extLst>
            </p:cNvPr>
            <p:cNvCxnSpPr/>
            <p:nvPr/>
          </p:nvCxnSpPr>
          <p:spPr>
            <a:xfrm>
              <a:off x="5729287" y="-4763"/>
              <a:ext cx="0" cy="6862763"/>
            </a:xfrm>
            <a:prstGeom prst="line">
              <a:avLst/>
            </a:prstGeom>
            <a:grpFill/>
            <a:ln w="1079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A926E3-EF45-6444-978E-37A7AD8ACB88}"/>
              </a:ext>
            </a:extLst>
          </p:cNvPr>
          <p:cNvGrpSpPr/>
          <p:nvPr/>
        </p:nvGrpSpPr>
        <p:grpSpPr>
          <a:xfrm>
            <a:off x="642938" y="478003"/>
            <a:ext cx="5100637" cy="1077218"/>
            <a:chOff x="642938" y="478003"/>
            <a:chExt cx="5100637" cy="1077218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CE0DF727-A6DA-BA47-AA29-71B2EEC71A44}"/>
                </a:ext>
              </a:extLst>
            </p:cNvPr>
            <p:cNvSpPr txBox="1"/>
            <p:nvPr/>
          </p:nvSpPr>
          <p:spPr>
            <a:xfrm>
              <a:off x="785813" y="478003"/>
              <a:ext cx="4957762" cy="1077218"/>
            </a:xfrm>
            <a:prstGeom prst="rect">
              <a:avLst/>
            </a:prstGeom>
            <a:noFill/>
            <a:effectLst>
              <a:outerShdw blurRad="2540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chemeClr val="bg1"/>
                  </a:solidFill>
                  <a:latin typeface="Arial Black Regular"/>
                </a:rPr>
                <a:t>IASI-NG</a:t>
              </a:r>
            </a:p>
            <a:p>
              <a:r>
                <a:rPr lang="fr-FR" sz="3200" b="1" dirty="0">
                  <a:solidFill>
                    <a:schemeClr val="bg1"/>
                  </a:solidFill>
                  <a:latin typeface="Arial Black Regular"/>
                </a:rPr>
                <a:t>PROJECT</a:t>
              </a:r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F323896A-5A1C-594D-9AC1-2A0D4FB85299}"/>
                </a:ext>
              </a:extLst>
            </p:cNvPr>
            <p:cNvCxnSpPr>
              <a:cxnSpLocks/>
            </p:cNvCxnSpPr>
            <p:nvPr/>
          </p:nvCxnSpPr>
          <p:spPr>
            <a:xfrm>
              <a:off x="642938" y="600075"/>
              <a:ext cx="0" cy="857251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4E43CFCF-A9BA-F442-BF70-ABD4985A52E1}"/>
              </a:ext>
            </a:extLst>
          </p:cNvPr>
          <p:cNvSpPr txBox="1"/>
          <p:nvPr/>
        </p:nvSpPr>
        <p:spPr>
          <a:xfrm>
            <a:off x="642938" y="1885951"/>
            <a:ext cx="4429125" cy="1107996"/>
          </a:xfrm>
          <a:prstGeom prst="rect">
            <a:avLst/>
          </a:prstGeom>
          <a:noFill/>
          <a:effectLst>
            <a:outerShdw blurRad="2540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 Regular"/>
              </a:rPr>
              <a:t>3 instruments to be flown on the series </a:t>
            </a:r>
            <a:r>
              <a:rPr lang="en-US" sz="2200" dirty="0" err="1">
                <a:solidFill>
                  <a:schemeClr val="bg1"/>
                </a:solidFill>
                <a:latin typeface="Arial Regular"/>
              </a:rPr>
              <a:t>Metop</a:t>
            </a:r>
            <a:r>
              <a:rPr lang="en-US" sz="2200" dirty="0">
                <a:solidFill>
                  <a:schemeClr val="bg1"/>
                </a:solidFill>
                <a:latin typeface="Arial Regular"/>
              </a:rPr>
              <a:t>-SG A Satellites</a:t>
            </a:r>
          </a:p>
        </p:txBody>
      </p:sp>
      <p:pic>
        <p:nvPicPr>
          <p:cNvPr id="12" name="IAC 2021 - Exports Elements PPT3">
            <a:hlinkClick r:id="" action="ppaction://media"/>
            <a:extLst>
              <a:ext uri="{FF2B5EF4-FFF2-40B4-BE49-F238E27FC236}">
                <a16:creationId xmlns:a16="http://schemas.microsoft.com/office/drawing/2014/main" id="{BEA00B02-6971-5C4C-B088-8862F93C70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4619" y="1885951"/>
            <a:ext cx="6448425" cy="362723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5DC29729-A043-1140-9E30-AD7FD28861A7}"/>
              </a:ext>
            </a:extLst>
          </p:cNvPr>
          <p:cNvSpPr txBox="1"/>
          <p:nvPr/>
        </p:nvSpPr>
        <p:spPr>
          <a:xfrm>
            <a:off x="615950" y="2673406"/>
            <a:ext cx="4429125" cy="357020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Arial 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 Regular"/>
              </a:rPr>
              <a:t>Level 1 Operational Processor (</a:t>
            </a:r>
            <a:r>
              <a:rPr lang="en-US" sz="2200" dirty="0">
                <a:solidFill>
                  <a:schemeClr val="bg1"/>
                </a:solidFill>
                <a:effectLst>
                  <a:outerShdw blurRad="2540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Arial Regular"/>
              </a:rPr>
              <a:t>L1CPOP</a:t>
            </a:r>
            <a:r>
              <a:rPr lang="en-US" sz="2200" dirty="0">
                <a:solidFill>
                  <a:schemeClr val="bg1"/>
                </a:solidFill>
                <a:latin typeface="Arial Regular"/>
              </a:rPr>
              <a:t>) processing scientific data up to level 1C (Atmospheric Spectra)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 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 Regular"/>
              </a:rPr>
              <a:t>Technical Expertise Center (IASTEC) performances monitoring in orbit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EE45FCC-DD58-D548-80F1-DBD127AA077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323" y="5939246"/>
            <a:ext cx="1633340" cy="9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9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23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1" grpId="0"/>
      <p:bldP spid="2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3EDAC14-4D6C-2C4D-81AD-3C3F8C9719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447BE806-4512-4E47-8CA0-B1DB56118801}"/>
              </a:ext>
            </a:extLst>
          </p:cNvPr>
          <p:cNvGrpSpPr/>
          <p:nvPr/>
        </p:nvGrpSpPr>
        <p:grpSpPr>
          <a:xfrm>
            <a:off x="642938" y="478003"/>
            <a:ext cx="5100637" cy="1077218"/>
            <a:chOff x="642938" y="478003"/>
            <a:chExt cx="5100637" cy="1077218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84FE5929-488B-F346-809D-F538CB622D6B}"/>
                </a:ext>
              </a:extLst>
            </p:cNvPr>
            <p:cNvSpPr txBox="1"/>
            <p:nvPr/>
          </p:nvSpPr>
          <p:spPr>
            <a:xfrm>
              <a:off x="785813" y="478003"/>
              <a:ext cx="4957762" cy="1077218"/>
            </a:xfrm>
            <a:prstGeom prst="rect">
              <a:avLst/>
            </a:prstGeom>
            <a:noFill/>
            <a:effectLst>
              <a:outerShdw blurRad="2540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chemeClr val="bg1"/>
                  </a:solidFill>
                  <a:latin typeface="Arial Black Regular"/>
                </a:rPr>
                <a:t>IASI-NG</a:t>
              </a:r>
            </a:p>
            <a:p>
              <a:r>
                <a:rPr lang="fr-FR" sz="3200" b="1" dirty="0">
                  <a:solidFill>
                    <a:schemeClr val="bg1"/>
                  </a:solidFill>
                  <a:latin typeface="Arial Black Regular"/>
                </a:rPr>
                <a:t>PERFORMANCES</a:t>
              </a:r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E287705B-E057-3345-8EE2-B2FECCFED100}"/>
                </a:ext>
              </a:extLst>
            </p:cNvPr>
            <p:cNvCxnSpPr>
              <a:cxnSpLocks/>
            </p:cNvCxnSpPr>
            <p:nvPr/>
          </p:nvCxnSpPr>
          <p:spPr>
            <a:xfrm>
              <a:off x="642938" y="600075"/>
              <a:ext cx="0" cy="857251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F82505F2-CC91-F143-8C0C-6C00F2A57AAA}"/>
              </a:ext>
            </a:extLst>
          </p:cNvPr>
          <p:cNvSpPr txBox="1"/>
          <p:nvPr/>
        </p:nvSpPr>
        <p:spPr>
          <a:xfrm>
            <a:off x="552443" y="2587533"/>
            <a:ext cx="5100637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2540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Arial Regular"/>
              </a:rPr>
              <a:t>Continuity of IASI’s first generation operational observations</a:t>
            </a:r>
            <a:endParaRPr lang="fr-FR" sz="2200" dirty="0">
              <a:effectLst>
                <a:outerShdw blurRad="254000" dist="38100" dir="2700000" algn="tl" rotWithShape="0">
                  <a:prstClr val="black">
                    <a:alpha val="25000"/>
                  </a:prstClr>
                </a:outerShdw>
              </a:effectLst>
            </a:endParaRP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C3EC80D1-C249-6148-B721-6B16A384D05D}"/>
              </a:ext>
            </a:extLst>
          </p:cNvPr>
          <p:cNvGrpSpPr/>
          <p:nvPr/>
        </p:nvGrpSpPr>
        <p:grpSpPr>
          <a:xfrm>
            <a:off x="5981696" y="885827"/>
            <a:ext cx="5881688" cy="4976813"/>
            <a:chOff x="5981696" y="885827"/>
            <a:chExt cx="5881688" cy="497681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8325B4-738F-D746-B77A-AF6801F5047D}"/>
                </a:ext>
              </a:extLst>
            </p:cNvPr>
            <p:cNvSpPr/>
            <p:nvPr/>
          </p:nvSpPr>
          <p:spPr>
            <a:xfrm>
              <a:off x="5981696" y="885827"/>
              <a:ext cx="2828924" cy="85725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A698A65-BC08-1C47-AF74-E299ABAAF747}"/>
                </a:ext>
              </a:extLst>
            </p:cNvPr>
            <p:cNvSpPr/>
            <p:nvPr/>
          </p:nvSpPr>
          <p:spPr>
            <a:xfrm>
              <a:off x="8839196" y="885827"/>
              <a:ext cx="2828924" cy="85725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F00326-632F-E54E-A472-197A3D763A86}"/>
                </a:ext>
              </a:extLst>
            </p:cNvPr>
            <p:cNvSpPr/>
            <p:nvPr/>
          </p:nvSpPr>
          <p:spPr>
            <a:xfrm>
              <a:off x="5981696" y="1771654"/>
              <a:ext cx="2828924" cy="85725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FF529E0-B7FC-4347-A6A1-0D498CA1484C}"/>
                </a:ext>
              </a:extLst>
            </p:cNvPr>
            <p:cNvSpPr/>
            <p:nvPr/>
          </p:nvSpPr>
          <p:spPr>
            <a:xfrm>
              <a:off x="8839196" y="1771654"/>
              <a:ext cx="2828924" cy="85725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2BA83A7-6CB2-1449-925D-5B0C63274688}"/>
                </a:ext>
              </a:extLst>
            </p:cNvPr>
            <p:cNvSpPr/>
            <p:nvPr/>
          </p:nvSpPr>
          <p:spPr>
            <a:xfrm>
              <a:off x="5981696" y="2924177"/>
              <a:ext cx="2828924" cy="85725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EDF498-7D9F-504A-A4A7-1B08064E2D89}"/>
                </a:ext>
              </a:extLst>
            </p:cNvPr>
            <p:cNvSpPr/>
            <p:nvPr/>
          </p:nvSpPr>
          <p:spPr>
            <a:xfrm>
              <a:off x="8839196" y="2924177"/>
              <a:ext cx="2828924" cy="85725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7D1B52-96B0-E649-A0E6-5E3C5F8291EC}"/>
                </a:ext>
              </a:extLst>
            </p:cNvPr>
            <p:cNvSpPr/>
            <p:nvPr/>
          </p:nvSpPr>
          <p:spPr>
            <a:xfrm>
              <a:off x="5981696" y="3810004"/>
              <a:ext cx="2828924" cy="85725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0ABB611-3E34-BC47-B06D-8C0A72172068}"/>
                </a:ext>
              </a:extLst>
            </p:cNvPr>
            <p:cNvSpPr/>
            <p:nvPr/>
          </p:nvSpPr>
          <p:spPr>
            <a:xfrm>
              <a:off x="8839196" y="3810004"/>
              <a:ext cx="2828924" cy="85725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58C069F-0311-3D48-B0B3-40E417F3678F}"/>
                </a:ext>
              </a:extLst>
            </p:cNvPr>
            <p:cNvSpPr/>
            <p:nvPr/>
          </p:nvSpPr>
          <p:spPr>
            <a:xfrm>
              <a:off x="5981696" y="5005389"/>
              <a:ext cx="2828924" cy="85725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AF74C96-9AB0-3844-A93F-541EB20786D0}"/>
                </a:ext>
              </a:extLst>
            </p:cNvPr>
            <p:cNvSpPr/>
            <p:nvPr/>
          </p:nvSpPr>
          <p:spPr>
            <a:xfrm>
              <a:off x="8839196" y="5005389"/>
              <a:ext cx="2828924" cy="85725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3FDFF75B-96F5-6C49-A876-7786CD9943C6}"/>
                </a:ext>
              </a:extLst>
            </p:cNvPr>
            <p:cNvSpPr txBox="1"/>
            <p:nvPr/>
          </p:nvSpPr>
          <p:spPr>
            <a:xfrm>
              <a:off x="6095996" y="991286"/>
              <a:ext cx="2743200" cy="646331"/>
            </a:xfrm>
            <a:prstGeom prst="rect">
              <a:avLst/>
            </a:prstGeom>
            <a:noFill/>
            <a:effectLst>
              <a:outerShdw blurRad="2540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Arial Black Regular"/>
                </a:rPr>
                <a:t>SPECTRAL RESOLUTION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4F86B5DD-5A9A-6049-BFF2-52E49FFE37A2}"/>
                </a:ext>
              </a:extLst>
            </p:cNvPr>
            <p:cNvSpPr txBox="1"/>
            <p:nvPr/>
          </p:nvSpPr>
          <p:spPr>
            <a:xfrm>
              <a:off x="6024558" y="1877113"/>
              <a:ext cx="2743200" cy="646331"/>
            </a:xfrm>
            <a:prstGeom prst="rect">
              <a:avLst/>
            </a:prstGeom>
            <a:noFill/>
            <a:effectLst>
              <a:outerShdw blurRad="2540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Arial Black Regular"/>
                </a:rPr>
                <a:t>SPECTRAL SAMPLING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4C1835F8-598E-2C40-AF28-E0A2C59BB149}"/>
                </a:ext>
              </a:extLst>
            </p:cNvPr>
            <p:cNvSpPr txBox="1"/>
            <p:nvPr/>
          </p:nvSpPr>
          <p:spPr>
            <a:xfrm>
              <a:off x="5981696" y="3029636"/>
              <a:ext cx="2743200" cy="646331"/>
            </a:xfrm>
            <a:prstGeom prst="rect">
              <a:avLst/>
            </a:prstGeom>
            <a:noFill/>
            <a:effectLst>
              <a:outerShdw blurRad="2540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Arial Black Regular"/>
                </a:rPr>
                <a:t>RADIOMETRIC</a:t>
              </a:r>
            </a:p>
            <a:p>
              <a:pPr algn="ctr"/>
              <a:r>
                <a:rPr lang="fr-FR" b="1" dirty="0">
                  <a:solidFill>
                    <a:schemeClr val="bg1"/>
                  </a:solidFill>
                  <a:latin typeface="Arial Black Regular"/>
                </a:rPr>
                <a:t>NOISE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997E05A7-0327-6C42-973D-A10C759B471D}"/>
                </a:ext>
              </a:extLst>
            </p:cNvPr>
            <p:cNvSpPr txBox="1"/>
            <p:nvPr/>
          </p:nvSpPr>
          <p:spPr>
            <a:xfrm>
              <a:off x="6024558" y="5114925"/>
              <a:ext cx="2743200" cy="646331"/>
            </a:xfrm>
            <a:prstGeom prst="rect">
              <a:avLst/>
            </a:prstGeom>
            <a:noFill/>
            <a:effectLst>
              <a:outerShdw blurRad="2540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Arial Black Regular"/>
                </a:rPr>
                <a:t>SOUNDING PIXEL SIZE DIAMETER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7F6BAA95-5EE8-9B4A-A14C-5C2BF970DD57}"/>
                </a:ext>
              </a:extLst>
            </p:cNvPr>
            <p:cNvSpPr txBox="1"/>
            <p:nvPr/>
          </p:nvSpPr>
          <p:spPr>
            <a:xfrm>
              <a:off x="6024558" y="3915463"/>
              <a:ext cx="2743200" cy="646331"/>
            </a:xfrm>
            <a:prstGeom prst="rect">
              <a:avLst/>
            </a:prstGeom>
            <a:noFill/>
            <a:effectLst>
              <a:outerShdw blurRad="2540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Arial Black Regular"/>
                </a:rPr>
                <a:t>RADIOMETRIC</a:t>
              </a:r>
            </a:p>
            <a:p>
              <a:pPr algn="ctr"/>
              <a:r>
                <a:rPr lang="fr-FR" b="1" dirty="0">
                  <a:solidFill>
                    <a:schemeClr val="bg1"/>
                  </a:solidFill>
                  <a:latin typeface="Arial Black Regular"/>
                </a:rPr>
                <a:t>CALIBRATION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E92FDB8C-926A-6140-9018-149625977817}"/>
                </a:ext>
              </a:extLst>
            </p:cNvPr>
            <p:cNvSpPr txBox="1"/>
            <p:nvPr/>
          </p:nvSpPr>
          <p:spPr>
            <a:xfrm>
              <a:off x="8953496" y="1005574"/>
              <a:ext cx="2600324" cy="523220"/>
            </a:xfrm>
            <a:prstGeom prst="rect">
              <a:avLst/>
            </a:prstGeom>
            <a:noFill/>
            <a:effectLst>
              <a:outerShdw blurRad="2540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  <a:latin typeface="Arial Regular"/>
                </a:rPr>
                <a:t>0.25 CM</a:t>
              </a:r>
              <a:r>
                <a:rPr lang="fr-FR" sz="1600" baseline="30000" dirty="0">
                  <a:solidFill>
                    <a:schemeClr val="bg1"/>
                  </a:solidFill>
                  <a:latin typeface="Arial Regular"/>
                </a:rPr>
                <a:t>-1</a:t>
              </a:r>
              <a:endParaRPr lang="fr-FR" sz="1600" dirty="0">
                <a:solidFill>
                  <a:schemeClr val="bg1"/>
                </a:solidFill>
                <a:latin typeface="Arial Regular"/>
              </a:endParaRPr>
            </a:p>
            <a:p>
              <a:r>
                <a:rPr lang="fr-FR" sz="1200" dirty="0">
                  <a:solidFill>
                    <a:schemeClr val="bg1"/>
                  </a:solidFill>
                  <a:latin typeface="Arial Regular"/>
                </a:rPr>
                <a:t>(2 times </a:t>
              </a:r>
              <a:r>
                <a:rPr lang="fr-FR" sz="1200" dirty="0" err="1">
                  <a:solidFill>
                    <a:schemeClr val="bg1"/>
                  </a:solidFill>
                  <a:latin typeface="Arial Regular"/>
                </a:rPr>
                <a:t>better</a:t>
              </a:r>
              <a:r>
                <a:rPr lang="fr-FR" sz="1200" dirty="0">
                  <a:solidFill>
                    <a:schemeClr val="bg1"/>
                  </a:solidFill>
                  <a:latin typeface="Arial Regular"/>
                </a:rPr>
                <a:t> </a:t>
              </a:r>
              <a:r>
                <a:rPr lang="fr-FR" sz="1200" dirty="0" err="1">
                  <a:solidFill>
                    <a:schemeClr val="bg1"/>
                  </a:solidFill>
                  <a:latin typeface="Arial Regular"/>
                </a:rPr>
                <a:t>than</a:t>
              </a:r>
              <a:r>
                <a:rPr lang="fr-FR" sz="1200" dirty="0">
                  <a:solidFill>
                    <a:schemeClr val="bg1"/>
                  </a:solidFill>
                  <a:latin typeface="Arial Regular"/>
                </a:rPr>
                <a:t> IASI)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6B24F06C-3E61-F745-8DFA-3DEB320369D9}"/>
                </a:ext>
              </a:extLst>
            </p:cNvPr>
            <p:cNvSpPr txBox="1"/>
            <p:nvPr/>
          </p:nvSpPr>
          <p:spPr>
            <a:xfrm>
              <a:off x="8953496" y="1899379"/>
              <a:ext cx="2909888" cy="523220"/>
            </a:xfrm>
            <a:prstGeom prst="rect">
              <a:avLst/>
            </a:prstGeom>
            <a:noFill/>
            <a:effectLst>
              <a:outerShdw blurRad="2540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  <a:latin typeface="Arial Regular"/>
                </a:rPr>
                <a:t>~17000 Spectral </a:t>
              </a:r>
              <a:r>
                <a:rPr lang="fr-FR" sz="1600" dirty="0" err="1">
                  <a:solidFill>
                    <a:schemeClr val="bg1"/>
                  </a:solidFill>
                  <a:latin typeface="Arial Regular"/>
                </a:rPr>
                <a:t>Channels</a:t>
              </a:r>
              <a:endParaRPr lang="fr-FR" sz="1600" dirty="0">
                <a:solidFill>
                  <a:schemeClr val="bg1"/>
                </a:solidFill>
                <a:latin typeface="Arial Regular"/>
              </a:endParaRPr>
            </a:p>
            <a:p>
              <a:r>
                <a:rPr lang="fr-FR" sz="1200" dirty="0">
                  <a:solidFill>
                    <a:schemeClr val="bg1"/>
                  </a:solidFill>
                  <a:latin typeface="Arial Regular"/>
                </a:rPr>
                <a:t>(2 times </a:t>
              </a:r>
              <a:r>
                <a:rPr lang="fr-FR" sz="1200" dirty="0" err="1">
                  <a:solidFill>
                    <a:schemeClr val="bg1"/>
                  </a:solidFill>
                  <a:latin typeface="Arial Regular"/>
                </a:rPr>
                <a:t>better</a:t>
              </a:r>
              <a:r>
                <a:rPr lang="fr-FR" sz="1200" dirty="0">
                  <a:solidFill>
                    <a:schemeClr val="bg1"/>
                  </a:solidFill>
                  <a:latin typeface="Arial Regular"/>
                </a:rPr>
                <a:t> </a:t>
              </a:r>
              <a:r>
                <a:rPr lang="fr-FR" sz="1200" dirty="0" err="1">
                  <a:solidFill>
                    <a:schemeClr val="bg1"/>
                  </a:solidFill>
                  <a:latin typeface="Arial Regular"/>
                </a:rPr>
                <a:t>than</a:t>
              </a:r>
              <a:r>
                <a:rPr lang="fr-FR" sz="1200" dirty="0">
                  <a:solidFill>
                    <a:schemeClr val="bg1"/>
                  </a:solidFill>
                  <a:latin typeface="Arial Regular"/>
                </a:rPr>
                <a:t> IASI)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FFBE7007-2573-C549-947D-E0CC72B377E3}"/>
                </a:ext>
              </a:extLst>
            </p:cNvPr>
            <p:cNvSpPr txBox="1"/>
            <p:nvPr/>
          </p:nvSpPr>
          <p:spPr>
            <a:xfrm>
              <a:off x="8953496" y="3082760"/>
              <a:ext cx="2909888" cy="523220"/>
            </a:xfrm>
            <a:prstGeom prst="rect">
              <a:avLst/>
            </a:prstGeom>
            <a:noFill/>
            <a:effectLst>
              <a:outerShdw blurRad="2540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FR" sz="1600" dirty="0" err="1">
                  <a:solidFill>
                    <a:schemeClr val="bg1"/>
                  </a:solidFill>
                  <a:latin typeface="Arial Regular"/>
                </a:rPr>
                <a:t>NedT</a:t>
              </a:r>
              <a:r>
                <a:rPr lang="fr-FR" sz="1600" dirty="0">
                  <a:solidFill>
                    <a:schemeClr val="bg1"/>
                  </a:solidFill>
                  <a:latin typeface="Arial Regular"/>
                </a:rPr>
                <a:t> ~ 0.1K </a:t>
              </a:r>
            </a:p>
            <a:p>
              <a:r>
                <a:rPr lang="fr-FR" sz="1200" dirty="0">
                  <a:solidFill>
                    <a:schemeClr val="bg1"/>
                  </a:solidFill>
                  <a:latin typeface="Arial Regular"/>
                </a:rPr>
                <a:t>(2 times </a:t>
              </a:r>
              <a:r>
                <a:rPr lang="fr-FR" sz="1200" dirty="0" err="1">
                  <a:solidFill>
                    <a:schemeClr val="bg1"/>
                  </a:solidFill>
                  <a:latin typeface="Arial Regular"/>
                </a:rPr>
                <a:t>better</a:t>
              </a:r>
              <a:r>
                <a:rPr lang="fr-FR" sz="1200" dirty="0">
                  <a:solidFill>
                    <a:schemeClr val="bg1"/>
                  </a:solidFill>
                  <a:latin typeface="Arial Regular"/>
                </a:rPr>
                <a:t> </a:t>
              </a:r>
              <a:r>
                <a:rPr lang="fr-FR" sz="1200" dirty="0" err="1">
                  <a:solidFill>
                    <a:schemeClr val="bg1"/>
                  </a:solidFill>
                  <a:latin typeface="Arial Regular"/>
                </a:rPr>
                <a:t>than</a:t>
              </a:r>
              <a:r>
                <a:rPr lang="fr-FR" sz="1200" dirty="0">
                  <a:solidFill>
                    <a:schemeClr val="bg1"/>
                  </a:solidFill>
                  <a:latin typeface="Arial Regular"/>
                </a:rPr>
                <a:t> IASI)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C5473953-5023-F94E-A880-F3C5AE02BECA}"/>
                </a:ext>
              </a:extLst>
            </p:cNvPr>
            <p:cNvSpPr txBox="1"/>
            <p:nvPr/>
          </p:nvSpPr>
          <p:spPr>
            <a:xfrm>
              <a:off x="8953496" y="3930584"/>
              <a:ext cx="2909888" cy="523220"/>
            </a:xfrm>
            <a:prstGeom prst="rect">
              <a:avLst/>
            </a:prstGeom>
            <a:noFill/>
            <a:effectLst>
              <a:outerShdw blurRad="2540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FR" sz="1600" dirty="0" err="1">
                  <a:solidFill>
                    <a:schemeClr val="bg1"/>
                  </a:solidFill>
                  <a:latin typeface="Arial Regular"/>
                </a:rPr>
                <a:t>NedT</a:t>
              </a:r>
              <a:r>
                <a:rPr lang="fr-FR" sz="1600" dirty="0">
                  <a:solidFill>
                    <a:schemeClr val="bg1"/>
                  </a:solidFill>
                  <a:latin typeface="Arial Regular"/>
                </a:rPr>
                <a:t> ~ 0.25K </a:t>
              </a:r>
            </a:p>
            <a:p>
              <a:r>
                <a:rPr lang="fr-FR" sz="1200" dirty="0">
                  <a:solidFill>
                    <a:schemeClr val="bg1"/>
                  </a:solidFill>
                  <a:latin typeface="Arial Regular"/>
                </a:rPr>
                <a:t>(2 times </a:t>
              </a:r>
              <a:r>
                <a:rPr lang="fr-FR" sz="1200" dirty="0" err="1">
                  <a:solidFill>
                    <a:schemeClr val="bg1"/>
                  </a:solidFill>
                  <a:latin typeface="Arial Regular"/>
                </a:rPr>
                <a:t>better</a:t>
              </a:r>
              <a:r>
                <a:rPr lang="fr-FR" sz="1200" dirty="0">
                  <a:solidFill>
                    <a:schemeClr val="bg1"/>
                  </a:solidFill>
                  <a:latin typeface="Arial Regular"/>
                </a:rPr>
                <a:t> </a:t>
              </a:r>
              <a:r>
                <a:rPr lang="fr-FR" sz="1200" dirty="0" err="1">
                  <a:solidFill>
                    <a:schemeClr val="bg1"/>
                  </a:solidFill>
                  <a:latin typeface="Arial Regular"/>
                </a:rPr>
                <a:t>than</a:t>
              </a:r>
              <a:r>
                <a:rPr lang="fr-FR" sz="1200" dirty="0">
                  <a:solidFill>
                    <a:schemeClr val="bg1"/>
                  </a:solidFill>
                  <a:latin typeface="Arial Regular"/>
                </a:rPr>
                <a:t> IASI)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9469D17B-EBB8-D34C-9B84-D4CC5DE1C551}"/>
                </a:ext>
              </a:extLst>
            </p:cNvPr>
            <p:cNvSpPr txBox="1"/>
            <p:nvPr/>
          </p:nvSpPr>
          <p:spPr>
            <a:xfrm>
              <a:off x="8953496" y="5264737"/>
              <a:ext cx="2909888" cy="338554"/>
            </a:xfrm>
            <a:prstGeom prst="rect">
              <a:avLst/>
            </a:prstGeom>
            <a:noFill/>
            <a:effectLst>
              <a:outerShdw blurRad="2540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  <a:latin typeface="Arial Regular"/>
                </a:rPr>
                <a:t>12 Km</a:t>
              </a: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0B15BAC6-B332-4F41-803A-5BC1189FED70}"/>
              </a:ext>
            </a:extLst>
          </p:cNvPr>
          <p:cNvGrpSpPr/>
          <p:nvPr/>
        </p:nvGrpSpPr>
        <p:grpSpPr>
          <a:xfrm>
            <a:off x="5977495" y="890947"/>
            <a:ext cx="5841943" cy="1750441"/>
            <a:chOff x="4841809" y="-1868298"/>
            <a:chExt cx="5841943" cy="175044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BBE62DE-8D5A-DB4C-A216-701BFE92858D}"/>
                </a:ext>
              </a:extLst>
            </p:cNvPr>
            <p:cNvSpPr/>
            <p:nvPr/>
          </p:nvSpPr>
          <p:spPr>
            <a:xfrm>
              <a:off x="4841809" y="-1868298"/>
              <a:ext cx="2828924" cy="8393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8C5CFF9-1BEF-CA4D-9B90-1663CCDBBD8F}"/>
                </a:ext>
              </a:extLst>
            </p:cNvPr>
            <p:cNvSpPr/>
            <p:nvPr/>
          </p:nvSpPr>
          <p:spPr>
            <a:xfrm>
              <a:off x="7702484" y="-1868298"/>
              <a:ext cx="2828924" cy="8393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A6258B6-DEC5-0D44-8907-BEA02161124A}"/>
                </a:ext>
              </a:extLst>
            </p:cNvPr>
            <p:cNvSpPr/>
            <p:nvPr/>
          </p:nvSpPr>
          <p:spPr>
            <a:xfrm>
              <a:off x="4844163" y="-988565"/>
              <a:ext cx="2828924" cy="870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999CDFE-2274-4944-B281-AA3087E4316A}"/>
                </a:ext>
              </a:extLst>
            </p:cNvPr>
            <p:cNvSpPr/>
            <p:nvPr/>
          </p:nvSpPr>
          <p:spPr>
            <a:xfrm>
              <a:off x="7700335" y="-992968"/>
              <a:ext cx="2828924" cy="875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F0382A41-5A9C-324E-926E-5BF995D6EDDF}"/>
                </a:ext>
              </a:extLst>
            </p:cNvPr>
            <p:cNvSpPr txBox="1"/>
            <p:nvPr/>
          </p:nvSpPr>
          <p:spPr>
            <a:xfrm>
              <a:off x="4913760" y="-1747154"/>
              <a:ext cx="2743200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7CCBDC"/>
                  </a:solidFill>
                  <a:latin typeface="Arial Black Regular"/>
                </a:rPr>
                <a:t>SPECTRAL RESOLUTION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83A28EBB-F565-3046-AF3A-A4DEF8910205}"/>
                </a:ext>
              </a:extLst>
            </p:cNvPr>
            <p:cNvSpPr txBox="1"/>
            <p:nvPr/>
          </p:nvSpPr>
          <p:spPr>
            <a:xfrm>
              <a:off x="4842322" y="-861327"/>
              <a:ext cx="2743200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7CCBDC"/>
                  </a:solidFill>
                  <a:latin typeface="Arial Black Regular"/>
                </a:rPr>
                <a:t>SPECTRAL SAMPLING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A5418595-6D37-EA48-87FD-5E66CB14AFFB}"/>
                </a:ext>
              </a:extLst>
            </p:cNvPr>
            <p:cNvSpPr txBox="1"/>
            <p:nvPr/>
          </p:nvSpPr>
          <p:spPr>
            <a:xfrm>
              <a:off x="7771260" y="-1746107"/>
              <a:ext cx="2600324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7CCBDC"/>
                  </a:solidFill>
                  <a:latin typeface="Arial Regular"/>
                </a:rPr>
                <a:t>0.25 CM</a:t>
              </a:r>
              <a:r>
                <a:rPr lang="fr-FR" sz="1600" baseline="30000" dirty="0">
                  <a:solidFill>
                    <a:srgbClr val="7CCBDC"/>
                  </a:solidFill>
                  <a:latin typeface="Arial Regular"/>
                </a:rPr>
                <a:t>-1</a:t>
              </a:r>
              <a:endParaRPr lang="fr-FR" sz="1600" dirty="0">
                <a:solidFill>
                  <a:srgbClr val="7CCBDC"/>
                </a:solidFill>
                <a:latin typeface="Arial Regular"/>
              </a:endParaRPr>
            </a:p>
            <a:p>
              <a:r>
                <a:rPr lang="fr-FR" sz="1200" dirty="0">
                  <a:solidFill>
                    <a:srgbClr val="7CCBDC"/>
                  </a:solidFill>
                  <a:latin typeface="Arial Regular"/>
                </a:rPr>
                <a:t>(2 times </a:t>
              </a:r>
              <a:r>
                <a:rPr lang="fr-FR" sz="1200" dirty="0" err="1">
                  <a:solidFill>
                    <a:srgbClr val="7CCBDC"/>
                  </a:solidFill>
                  <a:latin typeface="Arial Regular"/>
                </a:rPr>
                <a:t>better</a:t>
              </a:r>
              <a:r>
                <a:rPr lang="fr-FR" sz="1200" dirty="0">
                  <a:solidFill>
                    <a:srgbClr val="7CCBDC"/>
                  </a:solidFill>
                  <a:latin typeface="Arial Regular"/>
                </a:rPr>
                <a:t> </a:t>
              </a:r>
              <a:r>
                <a:rPr lang="fr-FR" sz="1200" dirty="0" err="1">
                  <a:solidFill>
                    <a:srgbClr val="7CCBDC"/>
                  </a:solidFill>
                  <a:latin typeface="Arial Regular"/>
                </a:rPr>
                <a:t>than</a:t>
              </a:r>
              <a:r>
                <a:rPr lang="fr-FR" sz="1200" dirty="0">
                  <a:solidFill>
                    <a:srgbClr val="7CCBDC"/>
                  </a:solidFill>
                  <a:latin typeface="Arial Regular"/>
                </a:rPr>
                <a:t> IASI)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DA147736-25C1-7144-A617-8E44CACDA1A7}"/>
                </a:ext>
              </a:extLst>
            </p:cNvPr>
            <p:cNvSpPr txBox="1"/>
            <p:nvPr/>
          </p:nvSpPr>
          <p:spPr>
            <a:xfrm>
              <a:off x="7773864" y="-852347"/>
              <a:ext cx="290988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7CCBDC"/>
                  </a:solidFill>
                  <a:latin typeface="Arial Regular"/>
                </a:rPr>
                <a:t>~17000 Spectral </a:t>
              </a:r>
              <a:r>
                <a:rPr lang="fr-FR" sz="1600" dirty="0" err="1">
                  <a:solidFill>
                    <a:srgbClr val="7CCBDC"/>
                  </a:solidFill>
                  <a:latin typeface="Arial Regular"/>
                </a:rPr>
                <a:t>Channels</a:t>
              </a:r>
              <a:endParaRPr lang="fr-FR" sz="1600" dirty="0">
                <a:solidFill>
                  <a:srgbClr val="7CCBDC"/>
                </a:solidFill>
                <a:latin typeface="Arial Regular"/>
              </a:endParaRPr>
            </a:p>
            <a:p>
              <a:r>
                <a:rPr lang="fr-FR" sz="1200" dirty="0">
                  <a:solidFill>
                    <a:srgbClr val="7CCBDC"/>
                  </a:solidFill>
                  <a:latin typeface="Arial Regular"/>
                </a:rPr>
                <a:t>(2 times </a:t>
              </a:r>
              <a:r>
                <a:rPr lang="fr-FR" sz="1200" dirty="0" err="1">
                  <a:solidFill>
                    <a:srgbClr val="7CCBDC"/>
                  </a:solidFill>
                  <a:latin typeface="Arial Regular"/>
                </a:rPr>
                <a:t>better</a:t>
              </a:r>
              <a:r>
                <a:rPr lang="fr-FR" sz="1200" dirty="0">
                  <a:solidFill>
                    <a:srgbClr val="7CCBDC"/>
                  </a:solidFill>
                  <a:latin typeface="Arial Regular"/>
                </a:rPr>
                <a:t> </a:t>
              </a:r>
              <a:r>
                <a:rPr lang="fr-FR" sz="1200" dirty="0" err="1">
                  <a:solidFill>
                    <a:srgbClr val="7CCBDC"/>
                  </a:solidFill>
                  <a:latin typeface="Arial Regular"/>
                </a:rPr>
                <a:t>than</a:t>
              </a:r>
              <a:r>
                <a:rPr lang="fr-FR" sz="1200" dirty="0">
                  <a:solidFill>
                    <a:srgbClr val="7CCBDC"/>
                  </a:solidFill>
                  <a:latin typeface="Arial Regular"/>
                </a:rPr>
                <a:t> IASI)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D338EAD8-09A7-5E4A-B3EE-0746F44A8AE1}"/>
              </a:ext>
            </a:extLst>
          </p:cNvPr>
          <p:cNvGrpSpPr/>
          <p:nvPr/>
        </p:nvGrpSpPr>
        <p:grpSpPr>
          <a:xfrm>
            <a:off x="5981696" y="2921930"/>
            <a:ext cx="5881688" cy="1773453"/>
            <a:chOff x="1970536" y="7070408"/>
            <a:chExt cx="5881688" cy="177345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6F38B04-3374-8641-85D5-1E56282B550E}"/>
                </a:ext>
              </a:extLst>
            </p:cNvPr>
            <p:cNvSpPr/>
            <p:nvPr/>
          </p:nvSpPr>
          <p:spPr>
            <a:xfrm>
              <a:off x="1970536" y="7072655"/>
              <a:ext cx="2828924" cy="857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A9579EE-7616-E14B-BE80-3B27410BE5C0}"/>
                </a:ext>
              </a:extLst>
            </p:cNvPr>
            <p:cNvSpPr/>
            <p:nvPr/>
          </p:nvSpPr>
          <p:spPr>
            <a:xfrm>
              <a:off x="4824861" y="7070408"/>
              <a:ext cx="2828924" cy="857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204E271-CCFF-984C-8E8E-6589C4B2AF74}"/>
                </a:ext>
              </a:extLst>
            </p:cNvPr>
            <p:cNvSpPr/>
            <p:nvPr/>
          </p:nvSpPr>
          <p:spPr>
            <a:xfrm>
              <a:off x="1970536" y="7958482"/>
              <a:ext cx="2828924" cy="8837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21D6C12-9A0B-6C40-AEFF-C1AA6536D88C}"/>
                </a:ext>
              </a:extLst>
            </p:cNvPr>
            <p:cNvSpPr/>
            <p:nvPr/>
          </p:nvSpPr>
          <p:spPr>
            <a:xfrm>
              <a:off x="4824861" y="7957366"/>
              <a:ext cx="2828924" cy="8864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A8051EBB-E30E-4C47-A2AC-97526B0394BE}"/>
                </a:ext>
              </a:extLst>
            </p:cNvPr>
            <p:cNvSpPr txBox="1"/>
            <p:nvPr/>
          </p:nvSpPr>
          <p:spPr>
            <a:xfrm>
              <a:off x="1970536" y="7178114"/>
              <a:ext cx="2743200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7CCBDC"/>
                  </a:solidFill>
                  <a:latin typeface="Arial Black Regular"/>
                </a:rPr>
                <a:t>RADIOMETRIC</a:t>
              </a:r>
            </a:p>
            <a:p>
              <a:pPr algn="ctr"/>
              <a:r>
                <a:rPr lang="fr-FR" b="1" dirty="0">
                  <a:solidFill>
                    <a:srgbClr val="7CCBDC"/>
                  </a:solidFill>
                  <a:latin typeface="Arial Black Regular"/>
                </a:rPr>
                <a:t>NOISE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4278E8F1-85F5-4044-AB76-D08EEAA310ED}"/>
                </a:ext>
              </a:extLst>
            </p:cNvPr>
            <p:cNvSpPr txBox="1"/>
            <p:nvPr/>
          </p:nvSpPr>
          <p:spPr>
            <a:xfrm>
              <a:off x="2013398" y="8063941"/>
              <a:ext cx="2743200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7CCBDC"/>
                  </a:solidFill>
                  <a:latin typeface="Arial Black Regular"/>
                </a:rPr>
                <a:t>RADIOMETRIC</a:t>
              </a:r>
            </a:p>
            <a:p>
              <a:pPr algn="ctr"/>
              <a:r>
                <a:rPr lang="fr-FR" b="1" dirty="0">
                  <a:solidFill>
                    <a:srgbClr val="7CCBDC"/>
                  </a:solidFill>
                  <a:latin typeface="Arial Black Regular"/>
                </a:rPr>
                <a:t>CALIBRATION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0AE94D4A-849A-844E-A777-2CED958D2E86}"/>
                </a:ext>
              </a:extLst>
            </p:cNvPr>
            <p:cNvSpPr txBox="1"/>
            <p:nvPr/>
          </p:nvSpPr>
          <p:spPr>
            <a:xfrm>
              <a:off x="4942336" y="7231238"/>
              <a:ext cx="290988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fr-FR" sz="1600" dirty="0" err="1">
                  <a:solidFill>
                    <a:srgbClr val="7CCBDC"/>
                  </a:solidFill>
                  <a:latin typeface="Arial Regular"/>
                </a:rPr>
                <a:t>NedT</a:t>
              </a:r>
              <a:r>
                <a:rPr lang="fr-FR" sz="1600" dirty="0">
                  <a:solidFill>
                    <a:srgbClr val="7CCBDC"/>
                  </a:solidFill>
                  <a:latin typeface="Arial Regular"/>
                </a:rPr>
                <a:t> ~ 0.1K </a:t>
              </a:r>
            </a:p>
            <a:p>
              <a:r>
                <a:rPr lang="fr-FR" sz="1200" dirty="0">
                  <a:solidFill>
                    <a:srgbClr val="7CCBDC"/>
                  </a:solidFill>
                  <a:latin typeface="Arial Regular"/>
                </a:rPr>
                <a:t>(2 times </a:t>
              </a:r>
              <a:r>
                <a:rPr lang="fr-FR" sz="1200" dirty="0" err="1">
                  <a:solidFill>
                    <a:srgbClr val="7CCBDC"/>
                  </a:solidFill>
                  <a:latin typeface="Arial Regular"/>
                </a:rPr>
                <a:t>better</a:t>
              </a:r>
              <a:r>
                <a:rPr lang="fr-FR" sz="1200" dirty="0">
                  <a:solidFill>
                    <a:srgbClr val="7CCBDC"/>
                  </a:solidFill>
                  <a:latin typeface="Arial Regular"/>
                </a:rPr>
                <a:t> </a:t>
              </a:r>
              <a:r>
                <a:rPr lang="fr-FR" sz="1200" dirty="0" err="1">
                  <a:solidFill>
                    <a:srgbClr val="7CCBDC"/>
                  </a:solidFill>
                  <a:latin typeface="Arial Regular"/>
                </a:rPr>
                <a:t>than</a:t>
              </a:r>
              <a:r>
                <a:rPr lang="fr-FR" sz="1200" dirty="0">
                  <a:solidFill>
                    <a:srgbClr val="7CCBDC"/>
                  </a:solidFill>
                  <a:latin typeface="Arial Regular"/>
                </a:rPr>
                <a:t> IASI)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9ED17917-C9A2-3C4A-8C14-3DB331A790E7}"/>
                </a:ext>
              </a:extLst>
            </p:cNvPr>
            <p:cNvSpPr txBox="1"/>
            <p:nvPr/>
          </p:nvSpPr>
          <p:spPr>
            <a:xfrm>
              <a:off x="4942336" y="8079062"/>
              <a:ext cx="2909888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fr-FR" sz="1600" dirty="0" err="1">
                  <a:solidFill>
                    <a:srgbClr val="7CCBDC"/>
                  </a:solidFill>
                  <a:latin typeface="Arial Regular"/>
                </a:rPr>
                <a:t>NedT</a:t>
              </a:r>
              <a:r>
                <a:rPr lang="fr-FR" sz="1600" dirty="0">
                  <a:solidFill>
                    <a:srgbClr val="7CCBDC"/>
                  </a:solidFill>
                  <a:latin typeface="Arial Regular"/>
                </a:rPr>
                <a:t> ~ 0.25K </a:t>
              </a:r>
            </a:p>
            <a:p>
              <a:r>
                <a:rPr lang="fr-FR" sz="1200" dirty="0">
                  <a:solidFill>
                    <a:srgbClr val="7CCBDC"/>
                  </a:solidFill>
                  <a:latin typeface="Arial Regular"/>
                </a:rPr>
                <a:t>(2 times </a:t>
              </a:r>
              <a:r>
                <a:rPr lang="fr-FR" sz="1200" dirty="0" err="1">
                  <a:solidFill>
                    <a:srgbClr val="7CCBDC"/>
                  </a:solidFill>
                  <a:latin typeface="Arial Regular"/>
                </a:rPr>
                <a:t>better</a:t>
              </a:r>
              <a:r>
                <a:rPr lang="fr-FR" sz="1200" dirty="0">
                  <a:solidFill>
                    <a:srgbClr val="7CCBDC"/>
                  </a:solidFill>
                  <a:latin typeface="Arial Regular"/>
                </a:rPr>
                <a:t> </a:t>
              </a:r>
              <a:r>
                <a:rPr lang="fr-FR" sz="1200" dirty="0" err="1">
                  <a:solidFill>
                    <a:srgbClr val="7CCBDC"/>
                  </a:solidFill>
                  <a:latin typeface="Arial Regular"/>
                </a:rPr>
                <a:t>than</a:t>
              </a:r>
              <a:r>
                <a:rPr lang="fr-FR" sz="1200" dirty="0">
                  <a:solidFill>
                    <a:srgbClr val="7CCBDC"/>
                  </a:solidFill>
                  <a:latin typeface="Arial Regular"/>
                </a:rPr>
                <a:t> IASI)</a:t>
              </a:r>
            </a:p>
          </p:txBody>
        </p:sp>
      </p:grpSp>
      <p:sp>
        <p:nvSpPr>
          <p:cNvPr id="52" name="ZoneTexte 51">
            <a:extLst>
              <a:ext uri="{FF2B5EF4-FFF2-40B4-BE49-F238E27FC236}">
                <a16:creationId xmlns:a16="http://schemas.microsoft.com/office/drawing/2014/main" id="{7C58834C-E5E8-5D48-B134-B492C4860406}"/>
              </a:ext>
            </a:extLst>
          </p:cNvPr>
          <p:cNvSpPr txBox="1"/>
          <p:nvPr/>
        </p:nvSpPr>
        <p:spPr>
          <a:xfrm>
            <a:off x="552443" y="3290807"/>
            <a:ext cx="5100637" cy="15081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  <a:effectLst>
                <a:outerShdw blurRad="254000" dist="38100" dir="2700000" algn="tl" rotWithShape="0">
                  <a:prstClr val="black">
                    <a:alpha val="25000"/>
                  </a:prstClr>
                </a:outerShdw>
              </a:effectLst>
              <a:latin typeface="Arial 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2540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Arial Regular"/>
              </a:rPr>
              <a:t>Improvement of some essential performances measurement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>
              <a:effectLst>
                <a:outerShdw blurRad="254000" dist="38100" dir="2700000" algn="tl" rotWithShape="0">
                  <a:prstClr val="black">
                    <a:alpha val="25000"/>
                  </a:prstClr>
                </a:outerShdw>
              </a:effectLst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EB83DE23-0908-3C42-ADDC-DB6D5E5B9403}"/>
              </a:ext>
            </a:extLst>
          </p:cNvPr>
          <p:cNvSpPr txBox="1"/>
          <p:nvPr/>
        </p:nvSpPr>
        <p:spPr>
          <a:xfrm>
            <a:off x="549268" y="4453804"/>
            <a:ext cx="3981456" cy="15081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  <a:effectLst>
                <a:outerShdw blurRad="254000" dist="38100" dir="2700000" algn="tl" rotWithShape="0">
                  <a:prstClr val="black">
                    <a:alpha val="25000"/>
                  </a:prstClr>
                </a:outerShdw>
              </a:effectLst>
              <a:latin typeface="Arial 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2540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Arial Regular"/>
              </a:rPr>
              <a:t>Allowed via a wider field of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>
              <a:effectLst>
                <a:outerShdw blurRad="254000" dist="38100" dir="2700000" algn="tl" rotWithShape="0">
                  <a:prstClr val="black">
                    <a:alpha val="25000"/>
                  </a:prstClr>
                </a:outerShdw>
              </a:effectLst>
            </a:endParaRP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F49AA6D5-193D-E04A-90C6-8F6EF72C6B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323" y="5939246"/>
            <a:ext cx="1633340" cy="9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5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52" grpId="0" build="p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AC 2021 - Exports Elements PPT4-TER">
            <a:hlinkClick r:id="" action="ppaction://media"/>
            <a:extLst>
              <a:ext uri="{FF2B5EF4-FFF2-40B4-BE49-F238E27FC236}">
                <a16:creationId xmlns:a16="http://schemas.microsoft.com/office/drawing/2014/main" id="{74E2CA25-F48C-E840-A120-AD1FF610A7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4763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35C6222-4C6F-4444-AFE8-C3350CA3F643}"/>
              </a:ext>
            </a:extLst>
          </p:cNvPr>
          <p:cNvSpPr txBox="1"/>
          <p:nvPr/>
        </p:nvSpPr>
        <p:spPr>
          <a:xfrm>
            <a:off x="785812" y="478003"/>
            <a:ext cx="6313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 Black Regular"/>
              </a:rPr>
              <a:t>IASI-NG</a:t>
            </a:r>
          </a:p>
          <a:p>
            <a:r>
              <a:rPr lang="fr-FR" sz="3200" b="1" dirty="0">
                <a:solidFill>
                  <a:schemeClr val="bg1"/>
                </a:solidFill>
                <a:latin typeface="Arial Black Regular"/>
              </a:rPr>
              <a:t>INSTRUMENT CONCEPT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B530D9B-E519-DC46-8B25-A976CB690318}"/>
              </a:ext>
            </a:extLst>
          </p:cNvPr>
          <p:cNvCxnSpPr>
            <a:cxnSpLocks/>
          </p:cNvCxnSpPr>
          <p:nvPr/>
        </p:nvCxnSpPr>
        <p:spPr>
          <a:xfrm>
            <a:off x="642938" y="600075"/>
            <a:ext cx="0" cy="857251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7CF2908C-B9DC-324D-B24F-D073213CC685}"/>
              </a:ext>
            </a:extLst>
          </p:cNvPr>
          <p:cNvSpPr txBox="1"/>
          <p:nvPr/>
        </p:nvSpPr>
        <p:spPr>
          <a:xfrm>
            <a:off x="514343" y="2150533"/>
            <a:ext cx="3899715" cy="44627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2540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Arial Regular"/>
              </a:rPr>
              <a:t>Interferometer: 2 beams with different optical paths (beam splitter and moving mirrors 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effectLst>
                <a:outerShdw blurRad="254000" dist="38100" dir="2700000" algn="tl" rotWithShape="0">
                  <a:prstClr val="black">
                    <a:alpha val="25000"/>
                  </a:prstClr>
                </a:outerShdw>
              </a:effectLst>
              <a:latin typeface="Arial 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2540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Arial Regular"/>
              </a:rPr>
              <a:t>Different optical paths : creation of Interferogram’s by beam recombination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effectLst>
                <a:outerShdw blurRad="254000" dist="38100" dir="2700000" algn="tl" rotWithShape="0">
                  <a:prstClr val="black">
                    <a:alpha val="25000"/>
                  </a:prstClr>
                </a:outerShdw>
              </a:effectLst>
              <a:latin typeface="Arial 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bg1"/>
                </a:solidFill>
                <a:effectLst>
                  <a:outerShdw blurRad="2540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Arial Regular"/>
              </a:rPr>
              <a:t>Interferogram’s</a:t>
            </a:r>
            <a:r>
              <a:rPr lang="en-US" sz="2200" dirty="0">
                <a:solidFill>
                  <a:schemeClr val="bg1"/>
                </a:solidFill>
                <a:effectLst>
                  <a:outerShdw blurRad="2540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Arial Regular"/>
              </a:rPr>
              <a:t> : breakdown and spectral analysis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effectLst>
                <a:outerShdw blurRad="254000" dist="38100" dir="2700000" algn="tl" rotWithShape="0">
                  <a:prstClr val="black">
                    <a:alpha val="25000"/>
                  </a:prstClr>
                </a:outerShdw>
              </a:effectLst>
              <a:latin typeface="Arial Regular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F06CABC-A208-0F43-BAD3-CB531F290CC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323" y="5939246"/>
            <a:ext cx="1633340" cy="9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2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AC 2021 - Exports Elements PPT5-2">
            <a:hlinkClick r:id="" action="ppaction://media"/>
            <a:extLst>
              <a:ext uri="{FF2B5EF4-FFF2-40B4-BE49-F238E27FC236}">
                <a16:creationId xmlns:a16="http://schemas.microsoft.com/office/drawing/2014/main" id="{5C23A025-5526-1E40-B46B-4F0F315DB0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3175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35C6222-4C6F-4444-AFE8-C3350CA3F643}"/>
              </a:ext>
            </a:extLst>
          </p:cNvPr>
          <p:cNvSpPr txBox="1"/>
          <p:nvPr/>
        </p:nvSpPr>
        <p:spPr>
          <a:xfrm>
            <a:off x="785812" y="478003"/>
            <a:ext cx="64785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 Black Regular"/>
              </a:rPr>
              <a:t>IASI-NG</a:t>
            </a:r>
          </a:p>
          <a:p>
            <a:r>
              <a:rPr lang="fr-FR" sz="3200" b="1" dirty="0">
                <a:solidFill>
                  <a:schemeClr val="bg1"/>
                </a:solidFill>
                <a:latin typeface="Arial Black Regular"/>
              </a:rPr>
              <a:t>INTRUMENT CONCEPT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B530D9B-E519-DC46-8B25-A976CB690318}"/>
              </a:ext>
            </a:extLst>
          </p:cNvPr>
          <p:cNvCxnSpPr>
            <a:cxnSpLocks/>
          </p:cNvCxnSpPr>
          <p:nvPr/>
        </p:nvCxnSpPr>
        <p:spPr>
          <a:xfrm>
            <a:off x="642938" y="600075"/>
            <a:ext cx="0" cy="857251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0EE47C13-E167-0F4D-8231-69740DB2F9A1}"/>
              </a:ext>
            </a:extLst>
          </p:cNvPr>
          <p:cNvSpPr txBox="1"/>
          <p:nvPr/>
        </p:nvSpPr>
        <p:spPr>
          <a:xfrm>
            <a:off x="538948" y="2001014"/>
            <a:ext cx="3486157" cy="28007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2540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Arial Regular"/>
              </a:rPr>
              <a:t>Off the axis: field effects appear  (rings of parasitic interference) affecting measurement quality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effectLst>
                <a:outerShdw blurRad="254000" dist="38100" dir="2700000" algn="tl" rotWithShape="0">
                  <a:prstClr val="black">
                    <a:alpha val="25000"/>
                  </a:prstClr>
                </a:outerShdw>
              </a:effectLst>
              <a:latin typeface="Arial 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2540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Arial Regular"/>
              </a:rPr>
              <a:t>Compensating for the field effects is essential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C51154C-4B20-3543-B7EB-5BA499F27F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323" y="5939246"/>
            <a:ext cx="1633340" cy="9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4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AC 2021 - Exports Elements PPT6-2">
            <a:hlinkClick r:id="" action="ppaction://media"/>
            <a:extLst>
              <a:ext uri="{FF2B5EF4-FFF2-40B4-BE49-F238E27FC236}">
                <a16:creationId xmlns:a16="http://schemas.microsoft.com/office/drawing/2014/main" id="{C0E67677-04C6-EB47-B5FE-C163394336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4763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35C6222-4C6F-4444-AFE8-C3350CA3F643}"/>
              </a:ext>
            </a:extLst>
          </p:cNvPr>
          <p:cNvSpPr txBox="1"/>
          <p:nvPr/>
        </p:nvSpPr>
        <p:spPr>
          <a:xfrm>
            <a:off x="785812" y="478003"/>
            <a:ext cx="63769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 Black Regular"/>
              </a:rPr>
              <a:t>IASI-NG</a:t>
            </a:r>
          </a:p>
          <a:p>
            <a:r>
              <a:rPr lang="fr-FR" sz="3200" b="1" dirty="0">
                <a:solidFill>
                  <a:schemeClr val="bg1"/>
                </a:solidFill>
                <a:latin typeface="Arial Black Regular"/>
              </a:rPr>
              <a:t>INSTRUMENT CONCEPT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B530D9B-E519-DC46-8B25-A976CB690318}"/>
              </a:ext>
            </a:extLst>
          </p:cNvPr>
          <p:cNvCxnSpPr>
            <a:cxnSpLocks/>
          </p:cNvCxnSpPr>
          <p:nvPr/>
        </p:nvCxnSpPr>
        <p:spPr>
          <a:xfrm>
            <a:off x="642938" y="600075"/>
            <a:ext cx="0" cy="857251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FD8687CA-32DD-074B-88A5-15C5C1259A65}"/>
              </a:ext>
            </a:extLst>
          </p:cNvPr>
          <p:cNvSpPr txBox="1"/>
          <p:nvPr/>
        </p:nvSpPr>
        <p:spPr>
          <a:xfrm>
            <a:off x="501643" y="1840442"/>
            <a:ext cx="4081508" cy="44935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2540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Arial Regular"/>
              </a:rPr>
              <a:t>Field effects compensation: inserting dynamically glass of varying thickness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effectLst>
                <a:outerShdw blurRad="254000" dist="38100" dir="2700000" algn="tl" rotWithShape="0">
                  <a:prstClr val="black">
                    <a:alpha val="25000"/>
                  </a:prstClr>
                </a:outerShdw>
              </a:effectLst>
              <a:latin typeface="Arial 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2540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Arial Regular"/>
              </a:rPr>
              <a:t>Synchronization between optical path difference and variation in glass thickness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effectLst>
                <a:outerShdw blurRad="254000" dist="38100" dir="2700000" algn="tl" rotWithShape="0">
                  <a:prstClr val="black">
                    <a:alpha val="25000"/>
                  </a:prstClr>
                </a:outerShdw>
              </a:effectLst>
              <a:latin typeface="Arial 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2540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Arial Regular"/>
              </a:rPr>
              <a:t>Achieved through 2 pairs of prisms, synchronized via an unique device movement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effectLst>
                <a:outerShdw blurRad="254000" dist="38100" dir="2700000" algn="tl" rotWithShape="0">
                  <a:prstClr val="black">
                    <a:alpha val="25000"/>
                  </a:prstClr>
                </a:outerShdw>
              </a:effectLst>
              <a:latin typeface="Arial 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effectLst>
                <a:outerShdw blurRad="254000" dist="38100" dir="2700000" algn="tl" rotWithShape="0">
                  <a:prstClr val="black">
                    <a:alpha val="25000"/>
                  </a:prstClr>
                </a:outerShdw>
              </a:effectLst>
              <a:latin typeface="Arial Regular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5E1CE43-5307-3742-B7FB-A9112189F40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323" y="5939246"/>
            <a:ext cx="1633340" cy="9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2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AC 2021 - Exports Elements PPT4-2">
            <a:hlinkClick r:id="" action="ppaction://media"/>
            <a:extLst>
              <a:ext uri="{FF2B5EF4-FFF2-40B4-BE49-F238E27FC236}">
                <a16:creationId xmlns:a16="http://schemas.microsoft.com/office/drawing/2014/main" id="{CB43F5F1-0E90-2B47-A774-AA24E57520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3175"/>
            <a:ext cx="12192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C3F2B09-36CA-B74F-BA59-B0971A6681E0}"/>
              </a:ext>
            </a:extLst>
          </p:cNvPr>
          <p:cNvSpPr txBox="1"/>
          <p:nvPr/>
        </p:nvSpPr>
        <p:spPr>
          <a:xfrm>
            <a:off x="785813" y="478003"/>
            <a:ext cx="61390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 Black Regular"/>
              </a:rPr>
              <a:t>IASI-NG</a:t>
            </a:r>
          </a:p>
          <a:p>
            <a:r>
              <a:rPr lang="fr-FR" sz="3200" b="1" dirty="0">
                <a:solidFill>
                  <a:schemeClr val="bg1"/>
                </a:solidFill>
                <a:latin typeface="Arial Black Regular"/>
              </a:rPr>
              <a:t>INSTRUMENT CONCEPT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3E06EF8-43F2-8B4B-89CF-5FC362CBF405}"/>
              </a:ext>
            </a:extLst>
          </p:cNvPr>
          <p:cNvCxnSpPr>
            <a:cxnSpLocks/>
          </p:cNvCxnSpPr>
          <p:nvPr/>
        </p:nvCxnSpPr>
        <p:spPr>
          <a:xfrm>
            <a:off x="642938" y="600075"/>
            <a:ext cx="0" cy="857251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3749955D-B69A-184E-9DB8-D229AA5D6563}"/>
              </a:ext>
            </a:extLst>
          </p:cNvPr>
          <p:cNvSpPr txBox="1"/>
          <p:nvPr/>
        </p:nvSpPr>
        <p:spPr>
          <a:xfrm>
            <a:off x="523868" y="2033225"/>
            <a:ext cx="42892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 Regular"/>
              </a:rPr>
              <a:t>Performances improvement allowed by innovative instrumental concept proposed by Airbus Defense and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Arial 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 Regular"/>
              </a:rPr>
              <a:t>First implementation in space of a Mertz Interferometer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Arial Regular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F8C18ED-F9E8-EB46-B16F-8911B882320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323" y="5939246"/>
            <a:ext cx="1633340" cy="9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2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theme/theme1.xml><?xml version="1.0" encoding="utf-8"?>
<a:theme xmlns:a="http://schemas.openxmlformats.org/drawingml/2006/main" name="Thème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̀me2" id="{41E3E1C0-6B64-E440-B758-FA4A42539BC2}" vid="{9274EC2D-92B6-054E-B49A-F5A6CA8371D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11091</TotalTime>
  <Words>886</Words>
  <Application>Microsoft Office PowerPoint</Application>
  <PresentationFormat>Grand écran</PresentationFormat>
  <Paragraphs>177</Paragraphs>
  <Slides>21</Slides>
  <Notes>3</Notes>
  <HiddenSlides>0</HiddenSlides>
  <MMClips>11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31" baseType="lpstr">
      <vt:lpstr>Arial</vt:lpstr>
      <vt:lpstr>Arial Black</vt:lpstr>
      <vt:lpstr>Arial Black Regular</vt:lpstr>
      <vt:lpstr>Arial Regular</vt:lpstr>
      <vt:lpstr>Calibri</vt:lpstr>
      <vt:lpstr>Calibri Light</vt:lpstr>
      <vt:lpstr>Futura Medium</vt:lpstr>
      <vt:lpstr>Futura Std Medium</vt:lpstr>
      <vt:lpstr>Thème2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Prodigima Films</dc:creator>
  <cp:lastModifiedBy>Bransolle Elodie (PRODIGIMA FILM)</cp:lastModifiedBy>
  <cp:revision>99</cp:revision>
  <dcterms:created xsi:type="dcterms:W3CDTF">2021-10-05T08:19:49Z</dcterms:created>
  <dcterms:modified xsi:type="dcterms:W3CDTF">2022-02-17T13:56:01Z</dcterms:modified>
</cp:coreProperties>
</file>